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rts/chartEx1.xml" ContentType="application/vnd.ms-office.chartex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053" r:id="rId5"/>
    <p:sldId id="2403" r:id="rId6"/>
    <p:sldId id="2175" r:id="rId7"/>
    <p:sldId id="1833" r:id="rId8"/>
    <p:sldId id="2456" r:id="rId9"/>
    <p:sldId id="2452" r:id="rId10"/>
    <p:sldId id="2455" r:id="rId11"/>
    <p:sldId id="1071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026" userDrawn="1">
          <p15:clr>
            <a:srgbClr val="A4A3A4"/>
          </p15:clr>
        </p15:guide>
        <p15:guide id="2" pos="1096" userDrawn="1">
          <p15:clr>
            <a:srgbClr val="A4A3A4"/>
          </p15:clr>
        </p15:guide>
        <p15:guide id="3" pos="352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C00"/>
    <a:srgbClr val="6D6E71"/>
    <a:srgbClr val="D0CECE"/>
    <a:srgbClr val="95989D"/>
    <a:srgbClr val="8A8D92"/>
    <a:srgbClr val="717479"/>
    <a:srgbClr val="63666A"/>
    <a:srgbClr val="F2F337"/>
    <a:srgbClr val="404040"/>
    <a:srgbClr val="9090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-84" y="-252"/>
      </p:cViewPr>
      <p:guideLst>
        <p:guide orient="horz" pos="1026"/>
        <p:guide pos="1096"/>
        <p:guide pos="352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ColorStyle" Target="colors5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4.xlsx"/><Relationship Id="rId4" Type="http://schemas.microsoft.com/office/2011/relationships/chartStyle" Target="style5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oleObject" Target="file:///C:\Users\d.irodovskaya\Desktop\&#1084;&#1086;&#1083;&#1086;&#1082;&#1086;\&#1052;&#1044;%2022.05\&#1055;&#1088;&#1086;&#1080;&#1079;&#1074;&#1086;&#1076;&#1080;&#1090;&#1077;&#1083;&#1080;%20&#1084;&#1086;&#1083;&#1086;&#1095;&#1082;&#1080;_2023%20(2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6D6E7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C1BE-4FB4-BED2-8E4466D8DEC5}"/>
              </c:ext>
            </c:extLst>
          </c:dPt>
          <c:dPt>
            <c:idx val="1"/>
            <c:bubble3D val="0"/>
            <c:spPr>
              <a:solidFill>
                <a:srgbClr val="FFFC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1BE-4FB4-BED2-8E4466D8DEC5}"/>
              </c:ext>
            </c:extLst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550</c:v>
                </c:pt>
                <c:pt idx="1">
                  <c:v>548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1BE-4FB4-BED2-8E4466D8DE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241331675645808"/>
          <c:y val="2.3437497378590577E-2"/>
          <c:w val="0.66030308053598563"/>
          <c:h val="0.9531250052428188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 зарегистрировано в ГИС МТ</c:v>
                </c:pt>
              </c:strCache>
            </c:strRef>
          </c:tx>
          <c:spPr>
            <a:solidFill>
              <a:srgbClr val="6D6E7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PT Sans Regular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Иркутская область</c:v>
                </c:pt>
                <c:pt idx="1">
                  <c:v>Томская область</c:v>
                </c:pt>
                <c:pt idx="2">
                  <c:v>Волгоградская область</c:v>
                </c:pt>
                <c:pt idx="3">
                  <c:v>Ленинградская область</c:v>
                </c:pt>
                <c:pt idx="4">
                  <c:v>Республика Башкортостан</c:v>
                </c:pt>
                <c:pt idx="5">
                  <c:v>Краснодарский край</c:v>
                </c:pt>
                <c:pt idx="6">
                  <c:v>Ивановская область</c:v>
                </c:pt>
                <c:pt idx="7">
                  <c:v>Самарская область</c:v>
                </c:pt>
                <c:pt idx="8">
                  <c:v>Республика Дагестан</c:v>
                </c:pt>
                <c:pt idx="9">
                  <c:v>Московская область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4</c:v>
                </c:pt>
                <c:pt idx="1">
                  <c:v>14</c:v>
                </c:pt>
                <c:pt idx="2">
                  <c:v>22</c:v>
                </c:pt>
                <c:pt idx="3">
                  <c:v>17</c:v>
                </c:pt>
                <c:pt idx="4">
                  <c:v>23</c:v>
                </c:pt>
                <c:pt idx="5">
                  <c:v>23</c:v>
                </c:pt>
                <c:pt idx="6">
                  <c:v>39</c:v>
                </c:pt>
                <c:pt idx="7">
                  <c:v>31</c:v>
                </c:pt>
                <c:pt idx="8">
                  <c:v>61</c:v>
                </c:pt>
                <c:pt idx="9">
                  <c:v>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F65-41A1-98AA-AED619F383F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Зарегистрировано в ГИС МТ</c:v>
                </c:pt>
              </c:strCache>
            </c:strRef>
          </c:tx>
          <c:spPr>
            <a:solidFill>
              <a:srgbClr val="FFFC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PT Sans Regular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Иркутская область</c:v>
                </c:pt>
                <c:pt idx="1">
                  <c:v>Томская область</c:v>
                </c:pt>
                <c:pt idx="2">
                  <c:v>Волгоградская область</c:v>
                </c:pt>
                <c:pt idx="3">
                  <c:v>Ленинградская область</c:v>
                </c:pt>
                <c:pt idx="4">
                  <c:v>Республика Башкортостан</c:v>
                </c:pt>
                <c:pt idx="5">
                  <c:v>Краснодарский край</c:v>
                </c:pt>
                <c:pt idx="6">
                  <c:v>Ивановская область</c:v>
                </c:pt>
                <c:pt idx="7">
                  <c:v>Самарская область</c:v>
                </c:pt>
                <c:pt idx="8">
                  <c:v>Республика Дагестан</c:v>
                </c:pt>
                <c:pt idx="9">
                  <c:v>Московская область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22</c:v>
                </c:pt>
                <c:pt idx="1">
                  <c:v>13</c:v>
                </c:pt>
                <c:pt idx="2">
                  <c:v>7</c:v>
                </c:pt>
                <c:pt idx="3">
                  <c:v>15</c:v>
                </c:pt>
                <c:pt idx="4">
                  <c:v>12</c:v>
                </c:pt>
                <c:pt idx="5">
                  <c:v>17</c:v>
                </c:pt>
                <c:pt idx="6">
                  <c:v>7</c:v>
                </c:pt>
                <c:pt idx="7">
                  <c:v>24</c:v>
                </c:pt>
                <c:pt idx="8">
                  <c:v>18</c:v>
                </c:pt>
                <c:pt idx="9">
                  <c:v>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F65-41A1-98AA-AED619F383F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Процент регистрации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PT Sans Regular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Иркутская область</c:v>
                </c:pt>
                <c:pt idx="1">
                  <c:v>Томская область</c:v>
                </c:pt>
                <c:pt idx="2">
                  <c:v>Волгоградская область</c:v>
                </c:pt>
                <c:pt idx="3">
                  <c:v>Ленинградская область</c:v>
                </c:pt>
                <c:pt idx="4">
                  <c:v>Республика Башкортостан</c:v>
                </c:pt>
                <c:pt idx="5">
                  <c:v>Краснодарский край</c:v>
                </c:pt>
                <c:pt idx="6">
                  <c:v>Ивановская область</c:v>
                </c:pt>
                <c:pt idx="7">
                  <c:v>Самарская область</c:v>
                </c:pt>
                <c:pt idx="8">
                  <c:v>Республика Дагестан</c:v>
                </c:pt>
                <c:pt idx="9">
                  <c:v>Московская область</c:v>
                </c:pt>
              </c:strCache>
            </c:strRef>
          </c:cat>
          <c:val>
            <c:numRef>
              <c:f>Лист1!$D$2:$D$11</c:f>
              <c:numCache>
                <c:formatCode>0%</c:formatCode>
                <c:ptCount val="10"/>
                <c:pt idx="0">
                  <c:v>0.84615384615384603</c:v>
                </c:pt>
                <c:pt idx="1">
                  <c:v>0.48148148148148101</c:v>
                </c:pt>
                <c:pt idx="2">
                  <c:v>0.2413793103448276</c:v>
                </c:pt>
                <c:pt idx="3">
                  <c:v>0.46875</c:v>
                </c:pt>
                <c:pt idx="4">
                  <c:v>0.34285714285714286</c:v>
                </c:pt>
                <c:pt idx="5">
                  <c:v>0.42499999999999999</c:v>
                </c:pt>
                <c:pt idx="6">
                  <c:v>0.15217391304347827</c:v>
                </c:pt>
                <c:pt idx="7">
                  <c:v>0.43636363636363634</c:v>
                </c:pt>
                <c:pt idx="8">
                  <c:v>0.22784810126582278</c:v>
                </c:pt>
                <c:pt idx="9">
                  <c:v>0.57499999999999996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F65-41A1-98AA-AED619F383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3"/>
        <c:overlap val="100"/>
        <c:axId val="83927808"/>
        <c:axId val="83929344"/>
      </c:barChart>
      <c:catAx>
        <c:axId val="839278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T Sans Regular"/>
                <a:ea typeface="+mn-ea"/>
                <a:cs typeface="+mn-cs"/>
              </a:defRPr>
            </a:pPr>
            <a:endParaRPr lang="ru-RU"/>
          </a:p>
        </c:txPr>
        <c:crossAx val="83929344"/>
        <c:crosses val="autoZero"/>
        <c:auto val="1"/>
        <c:lblAlgn val="ctr"/>
        <c:lblOffset val="100"/>
        <c:noMultiLvlLbl val="0"/>
      </c:catAx>
      <c:valAx>
        <c:axId val="8392934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83927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T Sans Regular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T Sans Regular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77279126951236354"/>
          <c:y val="0.80450996816887255"/>
          <c:w val="0.2272087304876364"/>
          <c:h val="0.1755687719886078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PT Sans Regular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 зарегистрировано в ГИС МТ</c:v>
                </c:pt>
              </c:strCache>
            </c:strRef>
          </c:tx>
          <c:spPr>
            <a:solidFill>
              <a:srgbClr val="6D6E7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PT Sans Regular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Республика Ингушетия</c:v>
                </c:pt>
                <c:pt idx="1">
                  <c:v>Курская область</c:v>
                </c:pt>
                <c:pt idx="2">
                  <c:v>Чеченская республика</c:v>
                </c:pt>
                <c:pt idx="3">
                  <c:v>Республика Хакасия</c:v>
                </c:pt>
                <c:pt idx="4">
                  <c:v>Тульская область</c:v>
                </c:pt>
                <c:pt idx="5">
                  <c:v>Республика Крым</c:v>
                </c:pt>
                <c:pt idx="6">
                  <c:v>Ивановская область</c:v>
                </c:pt>
                <c:pt idx="7">
                  <c:v>Костромская область</c:v>
                </c:pt>
                <c:pt idx="8">
                  <c:v>Тамбовская область</c:v>
                </c:pt>
                <c:pt idx="9">
                  <c:v>Республика Северная Осетия — Алания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2</c:v>
                </c:pt>
                <c:pt idx="1">
                  <c:v>11</c:v>
                </c:pt>
                <c:pt idx="2">
                  <c:v>12</c:v>
                </c:pt>
                <c:pt idx="3">
                  <c:v>9</c:v>
                </c:pt>
                <c:pt idx="4">
                  <c:v>8</c:v>
                </c:pt>
                <c:pt idx="5">
                  <c:v>13</c:v>
                </c:pt>
                <c:pt idx="6">
                  <c:v>39</c:v>
                </c:pt>
                <c:pt idx="7">
                  <c:v>5</c:v>
                </c:pt>
                <c:pt idx="8">
                  <c:v>5</c:v>
                </c:pt>
                <c:pt idx="9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BC7-4FE3-A504-FC233C6D040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Количество зарегистрированных в ГИС МТ</c:v>
                </c:pt>
              </c:strCache>
            </c:strRef>
          </c:tx>
          <c:spPr>
            <a:solidFill>
              <a:srgbClr val="F6F52E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8F4-4DD8-8E25-2866FAD96E58}"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8F4-4DD8-8E25-2866FAD96E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PT Sans Regular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Республика Ингушетия</c:v>
                </c:pt>
                <c:pt idx="1">
                  <c:v>Курская область</c:v>
                </c:pt>
                <c:pt idx="2">
                  <c:v>Чеченская республика</c:v>
                </c:pt>
                <c:pt idx="3">
                  <c:v>Республика Хакасия</c:v>
                </c:pt>
                <c:pt idx="4">
                  <c:v>Тульская область</c:v>
                </c:pt>
                <c:pt idx="5">
                  <c:v>Республика Крым</c:v>
                </c:pt>
                <c:pt idx="6">
                  <c:v>Ивановская область</c:v>
                </c:pt>
                <c:pt idx="7">
                  <c:v>Костромская область</c:v>
                </c:pt>
                <c:pt idx="8">
                  <c:v>Тамбовская область</c:v>
                </c:pt>
                <c:pt idx="9">
                  <c:v>Республика Северная Осетия — Алания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7</c:v>
                </c:pt>
                <c:pt idx="7">
                  <c:v>1</c:v>
                </c:pt>
                <c:pt idx="8">
                  <c:v>1</c:v>
                </c:pt>
                <c:pt idx="9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BC7-4FE3-A504-FC233C6D040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Процент регистрации</c:v>
                </c:pt>
              </c:strCache>
            </c:strRef>
          </c:tx>
          <c:spPr>
            <a:solidFill>
              <a:srgbClr val="A6A6A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0313078264734729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633-4F64-9574-85E3A63A7CE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PT Sans Regular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Республика Ингушетия</c:v>
                </c:pt>
                <c:pt idx="1">
                  <c:v>Курская область</c:v>
                </c:pt>
                <c:pt idx="2">
                  <c:v>Чеченская республика</c:v>
                </c:pt>
                <c:pt idx="3">
                  <c:v>Республика Хакасия</c:v>
                </c:pt>
                <c:pt idx="4">
                  <c:v>Тульская область</c:v>
                </c:pt>
                <c:pt idx="5">
                  <c:v>Республика Крым</c:v>
                </c:pt>
                <c:pt idx="6">
                  <c:v>Ивановская область</c:v>
                </c:pt>
                <c:pt idx="7">
                  <c:v>Костромская область</c:v>
                </c:pt>
                <c:pt idx="8">
                  <c:v>Тамбовская область</c:v>
                </c:pt>
                <c:pt idx="9">
                  <c:v>Республика Северная Осетия — Алания</c:v>
                </c:pt>
              </c:strCache>
            </c:strRef>
          </c:cat>
          <c:val>
            <c:numRef>
              <c:f>Лист1!$D$2:$D$11</c:f>
              <c:numCache>
                <c:formatCode>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0.08</c:v>
                </c:pt>
                <c:pt idx="3">
                  <c:v>0.1</c:v>
                </c:pt>
                <c:pt idx="4">
                  <c:v>0.11</c:v>
                </c:pt>
                <c:pt idx="5">
                  <c:v>0.13</c:v>
                </c:pt>
                <c:pt idx="6">
                  <c:v>0.15</c:v>
                </c:pt>
                <c:pt idx="7">
                  <c:v>0.17</c:v>
                </c:pt>
                <c:pt idx="8">
                  <c:v>0.17</c:v>
                </c:pt>
                <c:pt idx="9">
                  <c:v>0.2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BC7-4FE3-A504-FC233C6D04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2"/>
        <c:overlap val="100"/>
        <c:axId val="87512192"/>
        <c:axId val="87513728"/>
      </c:barChart>
      <c:catAx>
        <c:axId val="875121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T Sans Regular"/>
                <a:ea typeface="+mn-ea"/>
                <a:cs typeface="+mn-cs"/>
              </a:defRPr>
            </a:pPr>
            <a:endParaRPr lang="ru-RU"/>
          </a:p>
        </c:txPr>
        <c:crossAx val="87513728"/>
        <c:crosses val="autoZero"/>
        <c:auto val="1"/>
        <c:lblAlgn val="ctr"/>
        <c:lblOffset val="100"/>
        <c:noMultiLvlLbl val="0"/>
      </c:catAx>
      <c:valAx>
        <c:axId val="8751372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87512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7545427752842094E-2"/>
          <c:y val="0.93585212008783714"/>
          <c:w val="0.8007303226928596"/>
          <c:h val="5.008538077722805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PT Sans Regular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4537647637795282E-2"/>
          <c:y val="8.6374741044155753E-2"/>
          <c:w val="0.74058365558890216"/>
          <c:h val="0.9136252589558442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заявок</c:v>
                </c:pt>
              </c:strCache>
            </c:strRef>
          </c:tx>
          <c:dPt>
            <c:idx val="0"/>
            <c:bubble3D val="0"/>
            <c:spPr>
              <a:solidFill>
                <a:srgbClr val="FFFC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A2B-4C55-8299-367D06D4FA0A}"/>
              </c:ext>
            </c:extLst>
          </c:dPt>
          <c:dPt>
            <c:idx val="1"/>
            <c:bubble3D val="0"/>
            <c:spPr>
              <a:pattFill prst="wdUpDiag">
                <a:fgClr>
                  <a:srgbClr val="FFFC00"/>
                </a:fgClr>
                <a:bgClr>
                  <a:schemeClr val="bg1"/>
                </a:bgClr>
              </a:patt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A2B-4C55-8299-367D06D4FA0A}"/>
              </c:ext>
            </c:extLst>
          </c:dPt>
          <c:dPt>
            <c:idx val="2"/>
            <c:bubble3D val="0"/>
            <c:spPr>
              <a:solidFill>
                <a:srgbClr val="6D6E7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A2B-4C55-8299-367D06D4FA0A}"/>
              </c:ext>
            </c:extLst>
          </c:dPt>
          <c:dPt>
            <c:idx val="3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DA2B-4C55-8299-367D06D4FA0A}"/>
              </c:ext>
            </c:extLst>
          </c:dPt>
          <c:dPt>
            <c:idx val="4"/>
            <c:bubble3D val="0"/>
            <c:spPr>
              <a:solidFill>
                <a:srgbClr val="6D6E7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DA2B-4C55-8299-367D06D4FA0A}"/>
              </c:ext>
            </c:extLst>
          </c:dPt>
          <c:dPt>
            <c:idx val="5"/>
            <c:bubble3D val="0"/>
            <c:spPr>
              <a:solidFill>
                <a:srgbClr val="595959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A2B-4C55-8299-367D06D4FA0A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DA2B-4C55-8299-367D06D4FA0A}"/>
                </c:ext>
              </c:extLst>
            </c:dLbl>
            <c:dLbl>
              <c:idx val="1"/>
              <c:layout>
                <c:manualLayout>
                  <c:x val="3.8726336531254596E-2"/>
                  <c:y val="4.633203928920439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DA2B-4C55-8299-367D06D4FA0A}"/>
                </c:ext>
              </c:extLst>
            </c:dLbl>
            <c:dLbl>
              <c:idx val="2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>
                        <a:solidFill>
                          <a:schemeClr val="bg1"/>
                        </a:solidFill>
                      </a:rPr>
                      <a:t>2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DA2B-4C55-8299-367D06D4FA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Комплект № 1 «Ручная маркировка»</c:v>
                </c:pt>
                <c:pt idx="1">
                  <c:v>Комплект № 2 «Маркировка с ручным аппликатором и ТСД»</c:v>
                </c:pt>
                <c:pt idx="2">
                  <c:v>Комплект № 3 «Комплексное решение с автоматизированным рабочим местом для ручной маркировки»</c:v>
                </c:pt>
                <c:pt idx="3">
                  <c:v>Комплект № 4 «Комплексное решение по маркировке для автоматизированных линий»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</c:v>
                </c:pt>
                <c:pt idx="1">
                  <c:v>4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A2B-4C55-8299-367D06D4FA0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63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Лист2!$A$2:$A$6</cx:f>
        <cx:lvl ptCount="5">
          <cx:pt idx="0">Планируемое количество (на основании ВЕТИС)</cx:pt>
          <cx:pt idx="1">Подключено к ГИС МТ</cx:pt>
          <cx:pt idx="2">Заключили договор с Оператором</cx:pt>
          <cx:pt idx="3">Описали карточки товаров</cx:pt>
          <cx:pt idx="4">Заказали коды</cx:pt>
        </cx:lvl>
      </cx:strDim>
      <cx:numDim type="val">
        <cx:f>Лист2!$B$2:$B$6</cx:f>
        <cx:lvl ptCount="5" formatCode="Основной">
          <cx:pt idx="0">1098</cx:pt>
          <cx:pt idx="1">565</cx:pt>
          <cx:pt idx="2">473</cx:pt>
          <cx:pt idx="3">146</cx:pt>
          <cx:pt idx="4">60</cx:pt>
        </cx:lvl>
      </cx:numDim>
    </cx:data>
  </cx:chartData>
  <cx:chart>
    <cx:plotArea>
      <cx:plotAreaRegion>
        <cx:series layoutId="funnel" uniqueId="{8726C6C2-C1F3-4755-94B0-4047E22734BE}">
          <cx:dataPt idx="0">
            <cx:spPr>
              <a:solidFill>
                <a:srgbClr val="63666A"/>
              </a:solidFill>
            </cx:spPr>
          </cx:dataPt>
          <cx:dataPt idx="1">
            <cx:spPr>
              <a:solidFill>
                <a:srgbClr val="717479"/>
              </a:solidFill>
            </cx:spPr>
          </cx:dataPt>
          <cx:dataPt idx="2">
            <cx:spPr>
              <a:solidFill>
                <a:srgbClr val="8A8D92"/>
              </a:solidFill>
            </cx:spPr>
          </cx:dataPt>
          <cx:dataPt idx="3">
            <cx:spPr>
              <a:solidFill>
                <a:srgbClr val="95989D"/>
              </a:solidFill>
            </cx:spPr>
          </cx:dataPt>
          <cx:dataPt idx="4">
            <cx:spPr>
              <a:solidFill>
                <a:srgbClr val="D0CECE"/>
              </a:solidFill>
            </cx:spPr>
          </cx:dataPt>
          <cx:dataLabels>
            <cx:txPr>
              <a:bodyPr spcFirstLastPara="1" vertOverflow="ellipsis" horzOverflow="overflow" wrap="square" lIns="0" tIns="0" rIns="0" bIns="0" anchor="ctr" anchorCtr="1"/>
              <a:lstStyle/>
              <a:p>
                <a:pPr algn="ctr" rtl="0">
                  <a:defRPr sz="1400" b="1" i="0" baseline="0">
                    <a:solidFill>
                      <a:schemeClr val="bg1"/>
                    </a:solidFill>
                    <a:latin typeface="PT Sans Bold" panose="020B0703020203020204" pitchFamily="34" charset="-52"/>
                    <a:ea typeface="PT Sans Bold" panose="020B0703020203020204" pitchFamily="34" charset="-52"/>
                    <a:cs typeface="PT Sans Bold" panose="020B0703020203020204" pitchFamily="34" charset="-52"/>
                  </a:defRPr>
                </a:pPr>
                <a:endParaRPr lang="ru-RU" sz="1400" b="1" i="0" u="none" strike="noStrike" baseline="0">
                  <a:solidFill>
                    <a:schemeClr val="bg1"/>
                  </a:solidFill>
                  <a:latin typeface="PT Sans Bold" panose="020B0703020203020204" pitchFamily="34" charset="-52"/>
                </a:endParaRPr>
              </a:p>
            </cx:txPr>
            <cx:visibility seriesName="0" categoryName="0" value="1"/>
            <cx:dataLabel idx="3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>
                      <a:solidFill>
                        <a:schemeClr val="bg1"/>
                      </a:solidFill>
                    </a:defRPr>
                  </a:pPr>
                  <a:r>
                    <a:rPr lang="ru-RU" sz="1400" b="1" i="0" u="none" strike="noStrike" baseline="0">
                      <a:solidFill>
                        <a:schemeClr val="bg1"/>
                      </a:solidFill>
                      <a:latin typeface="Calibri" panose="020F0502020204030204"/>
                    </a:rPr>
                    <a:t>146</a:t>
                  </a:r>
                </a:p>
              </cx:txPr>
              <cx:visibility seriesName="0" categoryName="0" value="1"/>
            </cx:dataLabel>
            <cx:dataLabel idx="4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defRPr>
                  </a:pPr>
                  <a:r>
                    <a:rPr lang="ru-RU" sz="1400" b="1" i="0" u="none" strike="noStrike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libri" panose="020F0502020204030204"/>
                    </a:rPr>
                    <a:t>60</a:t>
                  </a:r>
                </a:p>
              </cx:txPr>
              <cx:visibility seriesName="0" categoryName="0" value="1"/>
            </cx:dataLabel>
          </cx:dataLabels>
          <cx:dataId val="0"/>
        </cx:series>
      </cx:plotAreaRegion>
      <cx:axis id="0" hidden="1">
        <cx:catScaling gapWidth="0.0599999987"/>
        <cx:tickLabels/>
      </cx:axis>
      <cx:axis id="1" hidden="1">
        <cx:valScaling/>
        <cx:tickLabels/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41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0.25814</cdr:x>
      <cdr:y>0.56503</cdr:y>
    </cdr:from>
    <cdr:to>
      <cdr:x>0.65027</cdr:x>
      <cdr:y>0.6703</cdr:y>
    </cdr:to>
    <cdr:sp macro="" textlink="">
      <cdr:nvSpPr>
        <cdr:cNvPr id="3" name="TextBox 17">
          <a:extLst xmlns:a="http://schemas.openxmlformats.org/drawingml/2006/main">
            <a:ext uri="{FF2B5EF4-FFF2-40B4-BE49-F238E27FC236}">
              <a16:creationId xmlns:a16="http://schemas.microsoft.com/office/drawing/2014/main" xmlns="" id="{0A5FAD0A-2B29-E295-99FD-9041EF232C11}"/>
            </a:ext>
          </a:extLst>
        </cdr:cNvPr>
        <cdr:cNvSpPr txBox="1"/>
      </cdr:nvSpPr>
      <cdr:spPr>
        <a:xfrm xmlns:a="http://schemas.openxmlformats.org/drawingml/2006/main">
          <a:off x="1269837" y="2478075"/>
          <a:ext cx="1928939" cy="46166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dirty="0">
              <a:solidFill>
                <a:srgbClr val="434343"/>
              </a:solidFill>
              <a:latin typeface="PT Sans Regular"/>
              <a:ea typeface="PT Sans Bold" panose="020B0703020203020204" pitchFamily="34" charset="-52"/>
              <a:cs typeface="Segoe UI" panose="020B0502040204020203" pitchFamily="34" charset="0"/>
            </a:rPr>
            <a:t>заявок</a:t>
          </a:r>
          <a:endParaRPr kumimoji="0" lang="en-US" sz="2400" i="0" u="none" strike="noStrike" kern="1200" cap="none" spc="0" normalizeH="0" baseline="0" noProof="0" dirty="0">
            <a:ln>
              <a:noFill/>
            </a:ln>
            <a:solidFill>
              <a:srgbClr val="434343"/>
            </a:solidFill>
            <a:effectLst/>
            <a:uLnTx/>
            <a:uFillTx/>
            <a:latin typeface="PT Sans Regular"/>
            <a:ea typeface="PT Sans Bold" panose="020B0703020203020204" pitchFamily="34" charset="-52"/>
            <a:cs typeface="Segoe UI" panose="020B0502040204020203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031E54-531C-4729-A4EB-5D91EF3E7EA3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293E81-E0E1-4106-89F5-189013B8B5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852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ru-RU" err="1"/>
              <a:t>Notes</a:t>
            </a:r>
            <a:r>
              <a:rPr lang="ru-RU"/>
              <a:t> view: </a:t>
            </a:r>
            <a:fld id="{128CEAFE-FA94-43E5-B0FF-D47E1CCDD1B4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484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4F575C-A085-4A06-96E6-19C69E9499CF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7738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ru-RU"/>
              <a:t>Notes view: </a:t>
            </a:r>
            <a:fld id="{128CEAFE-FA94-43E5-B0FF-D47E1CCDD1B4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8840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F63537B-5415-2860-8195-315A1CFD04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ADCAE678-422F-10FB-B694-9786224A36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F4D9776-3579-F0D8-2F58-A4AA3ED0C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559FE-7A83-413B-BB01-F9FAF63E9E1C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B1182D9-4679-8405-6BE0-3B5FB8632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AF69E44-CF8C-AEB2-3285-ADECD4E90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7524-B71A-4482-8BC8-C78CA5F0F6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9973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415ABC0-2C7E-806B-CD3C-B91B0AD7F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CB02D26F-7188-A186-A068-EB6BFEA1D7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66832A9-890F-879E-D58E-32B35B9CA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559FE-7A83-413B-BB01-F9FAF63E9E1C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20FE07C-DF90-9331-30C9-8BEB644BC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8A3459E-35E0-3195-8441-6471E530F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7524-B71A-4482-8BC8-C78CA5F0F6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4376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71F409CE-9720-C73D-5ABC-44F8DEAF98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0D2CF391-81AB-D8DE-AF2C-6CCAE1158D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26B9A8D-DA61-127C-5447-1A3B93B9B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559FE-7A83-413B-BB01-F9FAF63E9E1C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3422CC6-D7BF-C23E-0F5E-83EDED61A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CA3768B-5E5A-5D1D-125C-6909EE020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7524-B71A-4482-8BC8-C78CA5F0F6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82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14E41E6-5C44-9E8C-39AF-E94A2F711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43153EC-5977-3B65-931A-CCF033B7CC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1F082FD-0DB1-7541-1148-E15D4ADBD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559FE-7A83-413B-BB01-F9FAF63E9E1C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116694C-DC52-BBE5-7BA3-8759E02AF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CEB5411-FC23-0432-FBFE-257B2C14F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7524-B71A-4482-8BC8-C78CA5F0F6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5300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36453EA-02D4-2A13-3FBB-DC7E0B0DB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71B08C5-7DD2-E916-C0F2-7B69BB6FA1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8F99A81-5660-82A0-2E60-BBEF9F7B7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559FE-7A83-413B-BB01-F9FAF63E9E1C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E13B769-C4C6-AA0F-6A83-506BA422D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3F1EEFC-4474-4D64-CB50-C079BB4EB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7524-B71A-4482-8BC8-C78CA5F0F6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0486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8CB1D18-D0D3-B111-DE15-977970E87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8D4FAB9-BCA3-F617-AEA5-8E7052F0B2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F154C300-A807-CAAC-E100-D4654A89C8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FF1E2A08-3958-AE84-88B8-7F4C17F11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559FE-7A83-413B-BB01-F9FAF63E9E1C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4B4F2F36-04A5-CAE0-1248-8A13BBF2D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F69AA1E-4C53-E73B-6D2F-C87501CB8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7524-B71A-4482-8BC8-C78CA5F0F6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400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9E1A67F-8528-3E98-CF18-E7CD56BCE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6CF25B4-53C3-0ACD-A474-48B2046ED5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38AEDA80-022D-D78E-F7A3-3130188290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48B5AF17-AF0A-BF2D-DE91-FB04C881EB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D174C2A5-E022-4C29-C231-3749417D4C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0457FA89-BC49-605A-42F3-50BC1F12C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559FE-7A83-413B-BB01-F9FAF63E9E1C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219AB85C-8893-5C0F-377F-2D596744C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985FD7C5-5046-7844-83D9-4A9AB3FB3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7524-B71A-4482-8BC8-C78CA5F0F6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2291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A9B1257-97BC-C1F8-9F67-F76816AC0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DCC4A614-5699-5147-0E68-84ABBB86C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559FE-7A83-413B-BB01-F9FAF63E9E1C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E24585E5-E31C-0680-94C9-18975ED76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6F3AA70B-BE7A-CBA8-751C-EA2EC243B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7524-B71A-4482-8BC8-C78CA5F0F6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4402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E8EA2314-C22C-8260-681F-06AACF96C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559FE-7A83-413B-BB01-F9FAF63E9E1C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50351693-8FFF-A7D8-5E18-6686E78A8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7546A6D7-1F91-FF33-C5D1-490F356CD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7524-B71A-4482-8BC8-C78CA5F0F6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1018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65F8D21-CB3C-4FEC-CAE6-45311B17E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22FA38E-0664-92D2-CFC5-D383234A09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313575A8-B975-7562-E484-35250C63C8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10563872-046A-599C-CAB4-B1BBFAA1A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559FE-7A83-413B-BB01-F9FAF63E9E1C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35EF6953-AE6D-B9D2-D126-AD4432DE3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DAECBF9A-D0C1-C07A-CA20-A3A04B53D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7524-B71A-4482-8BC8-C78CA5F0F6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0686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2334BFC-1E2C-768F-A4FA-0EA777C38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8D07CE2F-5589-A8A9-A75B-734D267963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A1BD02F0-AA54-0EE4-C272-2277809036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A4B872D1-6BE2-82C6-0223-EFF621E5F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559FE-7A83-413B-BB01-F9FAF63E9E1C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7D89254-6CC6-FA86-9D6A-5F6F44EAE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A8E27FB-0EB6-6DDA-A5A4-65B8D9F2A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7524-B71A-4482-8BC8-C78CA5F0F6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0437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062EE72-1C58-0189-0FA5-C3515A1FB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6CF3926-29A1-13D7-0EB7-9E750C0B0F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57A8730-2536-8492-E612-106FD518B5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559FE-7A83-413B-BB01-F9FAF63E9E1C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A664895-FA05-913D-B7F5-B797F2824A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F25C22B-8EF9-C680-F35B-F9ED528C3C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7524-B71A-4482-8BC8-C78CA5F0F6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827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2.xml"/><Relationship Id="rId7" Type="http://schemas.openxmlformats.org/officeDocument/2006/relationships/image" Target="../media/image1.emf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4.jpeg"/><Relationship Id="rId5" Type="http://schemas.openxmlformats.org/officeDocument/2006/relationships/notesSlide" Target="../notesSlides/notesSlide1.xml"/><Relationship Id="rId10" Type="http://schemas.openxmlformats.org/officeDocument/2006/relationships/image" Target="../media/image4.svg"/><Relationship Id="rId4" Type="http://schemas.openxmlformats.org/officeDocument/2006/relationships/slideLayout" Target="../slideLayouts/slideLayout1.xml"/><Relationship Id="rId9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tags" Target="../tags/tag4.xml"/><Relationship Id="rId7" Type="http://schemas.openxmlformats.org/officeDocument/2006/relationships/image" Target="../media/image1.emf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1.xml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17">
            <a:extLst>
              <a:ext uri="{FF2B5EF4-FFF2-40B4-BE49-F238E27FC236}">
                <a16:creationId xmlns:a16="http://schemas.microsoft.com/office/drawing/2014/main" xmlns="" id="{A260C6DF-AAFC-7D43-AA78-8A2DD60FEA1C}"/>
              </a:ext>
            </a:extLst>
          </p:cNvPr>
          <p:cNvSpPr/>
          <p:nvPr/>
        </p:nvSpPr>
        <p:spPr>
          <a:xfrm>
            <a:off x="0" y="0"/>
            <a:ext cx="6095999" cy="6867940"/>
          </a:xfrm>
          <a:prstGeom prst="rect">
            <a:avLst/>
          </a:prstGeom>
          <a:solidFill>
            <a:srgbClr val="6366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highlight>
                <a:srgbClr val="595959"/>
              </a:highlight>
            </a:endParaRPr>
          </a:p>
        </p:txBody>
      </p:sp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6" imgW="360" imgH="360" progId="">
                  <p:embed/>
                </p:oleObj>
              </mc:Choice>
              <mc:Fallback>
                <p:oleObj name="think-cell Slide" r:id="rId6" imgW="360" imgH="360" progId="">
                  <p:embed/>
                  <p:pic>
                    <p:nvPicPr>
                      <p:cNvPr id="3" name="Object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Прямоугольник 1" hidden="1">
            <a:extLst>
              <a:ext uri="{FF2B5EF4-FFF2-40B4-BE49-F238E27FC236}">
                <a16:creationId xmlns:a16="http://schemas.microsoft.com/office/drawing/2014/main" xmlns="" id="{8E841189-6E24-49EA-9893-B74D2F36E95F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595959"/>
          </a:solidFill>
          <a:ln w="9525" cap="rnd" cmpd="sng" algn="ctr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FFFFFF"/>
              </a:solidFill>
              <a:latin typeface="PT Sans Caption" panose="020B0603020203020204" pitchFamily="34" charset="-52"/>
              <a:ea typeface="+mj-ea"/>
              <a:cs typeface="+mj-cs"/>
              <a:sym typeface="PT Sans Caption" panose="020B0603020203020204" pitchFamily="34" charset="-52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B667D742-CDCF-4DDA-891A-A595009146E3}"/>
              </a:ext>
            </a:extLst>
          </p:cNvPr>
          <p:cNvSpPr txBox="1">
            <a:spLocks/>
          </p:cNvSpPr>
          <p:nvPr/>
        </p:nvSpPr>
        <p:spPr>
          <a:xfrm>
            <a:off x="528242" y="2962740"/>
            <a:ext cx="5183963" cy="415891"/>
          </a:xfrm>
          <a:prstGeom prst="rect">
            <a:avLst/>
          </a:prstGeom>
        </p:spPr>
        <p:txBody>
          <a:bodyPr vert="horz" lIns="100796" tIns="50398" rIns="100796" bIns="50398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400" b="0" dirty="0">
                <a:latin typeface="PT Sans Regular"/>
                <a:cs typeface="Segoe UI" panose="020B0502040204020203" pitchFamily="34" charset="0"/>
              </a:rPr>
              <a:t>молочной продукции</a:t>
            </a:r>
            <a:endParaRPr lang="ru-RU" sz="2800" b="0" dirty="0">
              <a:solidFill>
                <a:srgbClr val="FFFFFF"/>
              </a:solidFill>
              <a:latin typeface="PT Sans Regular"/>
            </a:endParaRPr>
          </a:p>
        </p:txBody>
      </p:sp>
      <p:sp>
        <p:nvSpPr>
          <p:cNvPr id="5" name="Прямоугольник 1">
            <a:extLst>
              <a:ext uri="{FF2B5EF4-FFF2-40B4-BE49-F238E27FC236}">
                <a16:creationId xmlns:a16="http://schemas.microsoft.com/office/drawing/2014/main" xmlns="" id="{1BDF70C0-F793-C9A5-9F9F-C411A78D1CFC}"/>
              </a:ext>
            </a:extLst>
          </p:cNvPr>
          <p:cNvSpPr/>
          <p:nvPr/>
        </p:nvSpPr>
        <p:spPr>
          <a:xfrm>
            <a:off x="1014379" y="4474483"/>
            <a:ext cx="1710797" cy="369332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defTabSz="925769"/>
            <a:r>
              <a:rPr lang="ru-RU" sz="2400" dirty="0">
                <a:solidFill>
                  <a:schemeClr val="bg1"/>
                </a:solidFill>
                <a:latin typeface="PT Sans Regular"/>
                <a:cs typeface="Segoe UI"/>
              </a:rPr>
              <a:t>26.05.2023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4D6F709-0146-9461-16E9-7141B5A7803F}"/>
              </a:ext>
            </a:extLst>
          </p:cNvPr>
          <p:cNvSpPr txBox="1"/>
          <p:nvPr/>
        </p:nvSpPr>
        <p:spPr>
          <a:xfrm>
            <a:off x="529350" y="1699433"/>
            <a:ext cx="4648825" cy="1323439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4000" b="1" dirty="0">
                <a:solidFill>
                  <a:schemeClr val="bg1"/>
                </a:solidFill>
                <a:latin typeface="PT Sans Bold" panose="020B0703020203020204" pitchFamily="34" charset="-52"/>
                <a:ea typeface="PT Sans Bold" panose="020B0703020203020204" pitchFamily="34" charset="-52"/>
                <a:cs typeface="Segoe UI" panose="020B0502040204020203" pitchFamily="34" charset="0"/>
              </a:rPr>
              <a:t>СТАТУС ПРОЕКТА ПО МАРКИРОВКЕ </a:t>
            </a:r>
            <a:endParaRPr lang="ru-RU" sz="4000" dirty="0">
              <a:latin typeface="PT Sans Bold" panose="020B0703020203020204" pitchFamily="34" charset="-52"/>
              <a:ea typeface="PT Sans Bold" panose="020B0703020203020204" pitchFamily="34" charset="-52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9A6119B1-CDE0-87D9-080D-260FD64D4E7E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7063" y="5397292"/>
            <a:ext cx="4322172" cy="808617"/>
          </a:xfrm>
          <a:prstGeom prst="rect">
            <a:avLst/>
          </a:prstGeom>
        </p:spPr>
      </p:pic>
      <p:pic>
        <p:nvPicPr>
          <p:cNvPr id="10" name="Рисунок 9" descr="Ежедневник со сплошной заливкой">
            <a:extLst>
              <a:ext uri="{FF2B5EF4-FFF2-40B4-BE49-F238E27FC236}">
                <a16:creationId xmlns:a16="http://schemas.microsoft.com/office/drawing/2014/main" xmlns="" id="{7B250E1F-D6F5-13C9-C758-FA5994D0C51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579437" y="4425129"/>
            <a:ext cx="415891" cy="415891"/>
          </a:xfrm>
          <a:prstGeom prst="rect">
            <a:avLst/>
          </a:prstGeom>
        </p:spPr>
      </p:pic>
      <p:pic>
        <p:nvPicPr>
          <p:cNvPr id="11" name="Picture 2">
            <a:extLst>
              <a:ext uri="{FF2B5EF4-FFF2-40B4-BE49-F238E27FC236}">
                <a16:creationId xmlns:a16="http://schemas.microsoft.com/office/drawing/2014/main" xmlns="" id="{2E944C38-F452-46D3-97DC-ABDAA5B52567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95999" y="0"/>
            <a:ext cx="6096001" cy="6867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70876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B52D939B-ABC7-4D39-7F1F-ADE68C70E63D}"/>
              </a:ext>
            </a:extLst>
          </p:cNvPr>
          <p:cNvSpPr txBox="1"/>
          <p:nvPr/>
        </p:nvSpPr>
        <p:spPr>
          <a:xfrm>
            <a:off x="836989" y="289570"/>
            <a:ext cx="10773529" cy="837152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3000" b="1" dirty="0">
                <a:solidFill>
                  <a:schemeClr val="tx1">
                    <a:lumMod val="75000"/>
                  </a:schemeClr>
                </a:solidFill>
                <a:latin typeface="PT Sans Bold" panose="020B0703020203020204" pitchFamily="34" charset="-52"/>
                <a:cs typeface="Segoe UI" panose="020B0502040204020203" pitchFamily="34" charset="0"/>
              </a:rPr>
              <a:t>СТАТИСТИКА РАБОТЫ УОТ МОЛОКА В ГИС МТ</a:t>
            </a:r>
          </a:p>
          <a:p>
            <a:pPr>
              <a:lnSpc>
                <a:spcPct val="80000"/>
              </a:lnSpc>
            </a:pPr>
            <a:r>
              <a:rPr lang="ru-RU" sz="3000" dirty="0">
                <a:solidFill>
                  <a:schemeClr val="tx1">
                    <a:lumMod val="75000"/>
                  </a:schemeClr>
                </a:solidFill>
                <a:latin typeface="PT Sans" panose="020B0503020203020204" pitchFamily="34" charset="-52"/>
                <a:ea typeface="PT Sans" panose="020B0503020203020204" pitchFamily="34" charset="-52"/>
                <a:cs typeface="Segoe UI" panose="020B0502040204020203" pitchFamily="34" charset="0"/>
              </a:rPr>
              <a:t>по федеральным округам</a:t>
            </a:r>
          </a:p>
        </p:txBody>
      </p:sp>
      <p:graphicFrame>
        <p:nvGraphicFramePr>
          <p:cNvPr id="3" name="Таблица 4">
            <a:extLst>
              <a:ext uri="{FF2B5EF4-FFF2-40B4-BE49-F238E27FC236}">
                <a16:creationId xmlns:a16="http://schemas.microsoft.com/office/drawing/2014/main" xmlns="" id="{5C45AD58-2857-B833-20E0-34339D09C4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2890524"/>
              </p:ext>
            </p:extLst>
          </p:nvPr>
        </p:nvGraphicFramePr>
        <p:xfrm>
          <a:off x="878806" y="1337822"/>
          <a:ext cx="10689894" cy="4704612"/>
        </p:xfrm>
        <a:graphic>
          <a:graphicData uri="http://schemas.openxmlformats.org/drawingml/2006/table">
            <a:tbl>
              <a:tblPr firstRow="1" bandRow="1">
                <a:effectLst/>
                <a:tableStyleId>{2D5ABB26-0587-4C30-8999-92F81FD0307C}</a:tableStyleId>
              </a:tblPr>
              <a:tblGrid>
                <a:gridCol w="2450075">
                  <a:extLst>
                    <a:ext uri="{9D8B030D-6E8A-4147-A177-3AD203B41FA5}">
                      <a16:colId xmlns:a16="http://schemas.microsoft.com/office/drawing/2014/main" xmlns="" val="429561459"/>
                    </a:ext>
                  </a:extLst>
                </a:gridCol>
                <a:gridCol w="2282062">
                  <a:extLst>
                    <a:ext uri="{9D8B030D-6E8A-4147-A177-3AD203B41FA5}">
                      <a16:colId xmlns:a16="http://schemas.microsoft.com/office/drawing/2014/main" xmlns="" val="761722882"/>
                    </a:ext>
                  </a:extLst>
                </a:gridCol>
                <a:gridCol w="3079696">
                  <a:extLst>
                    <a:ext uri="{9D8B030D-6E8A-4147-A177-3AD203B41FA5}">
                      <a16:colId xmlns:a16="http://schemas.microsoft.com/office/drawing/2014/main" xmlns="" val="9885625"/>
                    </a:ext>
                  </a:extLst>
                </a:gridCol>
                <a:gridCol w="2878061">
                  <a:extLst>
                    <a:ext uri="{9D8B030D-6E8A-4147-A177-3AD203B41FA5}">
                      <a16:colId xmlns:a16="http://schemas.microsoft.com/office/drawing/2014/main" xmlns="" val="132327612"/>
                    </a:ext>
                  </a:extLst>
                </a:gridCol>
              </a:tblGrid>
              <a:tr h="13709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kern="1200" dirty="0">
                          <a:solidFill>
                            <a:schemeClr val="bg1"/>
                          </a:solidFill>
                          <a:latin typeface="PT Sans Regular"/>
                          <a:cs typeface="Segoe UI" panose="020B0502040204020203" pitchFamily="34" charset="0"/>
                        </a:rPr>
                        <a:t>Федеральный округ</a:t>
                      </a:r>
                    </a:p>
                  </a:txBody>
                  <a:tcPr marL="5511" marR="5511" marT="551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66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kern="1200" dirty="0">
                          <a:solidFill>
                            <a:schemeClr val="bg1"/>
                          </a:solidFill>
                          <a:latin typeface="PT Sans Regular"/>
                          <a:cs typeface="Segoe UI" panose="020B0502040204020203" pitchFamily="34" charset="0"/>
                        </a:rPr>
                        <a:t>% регистрации УОТ</a:t>
                      </a:r>
                    </a:p>
                  </a:txBody>
                  <a:tcPr marL="5511" marR="5511" marT="5511" marB="0" anchor="ctr">
                    <a:lnL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66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kern="1200" dirty="0">
                          <a:solidFill>
                            <a:schemeClr val="bg1"/>
                          </a:solidFill>
                          <a:latin typeface="PT Sans Regular"/>
                          <a:cs typeface="Segoe UI" panose="020B0502040204020203" pitchFamily="34" charset="0"/>
                        </a:rPr>
                        <a:t>% УОТ, работающих с ЭДО, от зарегистрированных</a:t>
                      </a:r>
                    </a:p>
                  </a:txBody>
                  <a:tcPr marL="5511" marR="5511" marT="5511" marB="0" anchor="ctr">
                    <a:lnL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66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kern="1200" dirty="0">
                          <a:solidFill>
                            <a:schemeClr val="bg1"/>
                          </a:solidFill>
                          <a:latin typeface="PT Sans Regular"/>
                          <a:cs typeface="Segoe UI" panose="020B0502040204020203" pitchFamily="34" charset="0"/>
                        </a:rPr>
                        <a:t>% розничных компаний, передающих чеки, от зарегистрированных</a:t>
                      </a:r>
                    </a:p>
                  </a:txBody>
                  <a:tcPr marL="5511" marR="5511" marT="5511" marB="0" anchor="ctr">
                    <a:lnL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66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42620883"/>
                  </a:ext>
                </a:extLst>
              </a:tr>
              <a:tr h="41670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УФО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85%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89%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72%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42810841"/>
                  </a:ext>
                </a:extLst>
              </a:tr>
              <a:tr h="41670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ДФО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85%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88%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70%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02112153"/>
                  </a:ext>
                </a:extLst>
              </a:tr>
              <a:tr h="41670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СЗФО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84%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89%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69%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88768513"/>
                  </a:ext>
                </a:extLst>
              </a:tr>
              <a:tr h="41670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СФО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84%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89%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69%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5401985"/>
                  </a:ext>
                </a:extLst>
              </a:tr>
              <a:tr h="41670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ЮФО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84%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87%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71%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7471517"/>
                  </a:ext>
                </a:extLst>
              </a:tr>
              <a:tr h="41670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ЦФО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83%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89%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71%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69951351"/>
                  </a:ext>
                </a:extLst>
              </a:tr>
              <a:tr h="41670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ПФО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83%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88%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70%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52917835"/>
                  </a:ext>
                </a:extLst>
              </a:tr>
              <a:tr h="41670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СКФО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76%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84%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64%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273049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7588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ECFDB209-DE96-A4B3-6030-C4332E248903}"/>
              </a:ext>
            </a:extLst>
          </p:cNvPr>
          <p:cNvSpPr/>
          <p:nvPr/>
        </p:nvSpPr>
        <p:spPr>
          <a:xfrm>
            <a:off x="8739418" y="2382579"/>
            <a:ext cx="3363913" cy="2092841"/>
          </a:xfrm>
          <a:prstGeom prst="rect">
            <a:avLst/>
          </a:prstGeom>
          <a:solidFill>
            <a:srgbClr val="F6F52E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00">
              <a:solidFill>
                <a:srgbClr val="FFFFFF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57ABC6AD-2674-245B-9F93-6BB177A0474A}"/>
              </a:ext>
            </a:extLst>
          </p:cNvPr>
          <p:cNvSpPr txBox="1"/>
          <p:nvPr/>
        </p:nvSpPr>
        <p:spPr>
          <a:xfrm>
            <a:off x="878807" y="271386"/>
            <a:ext cx="10773529" cy="467820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3000" b="1" dirty="0">
                <a:solidFill>
                  <a:schemeClr val="tx1">
                    <a:lumMod val="75000"/>
                  </a:schemeClr>
                </a:solidFill>
                <a:latin typeface="PT Sans Bold" panose="020B0703020203020204" pitchFamily="34" charset="-52"/>
                <a:cs typeface="Segoe UI" panose="020B0502040204020203" pitchFamily="34" charset="0"/>
              </a:rPr>
              <a:t>СТАТИСТИКА РАБОТЫ УОТ МОЛОКА В ГИС МТ</a:t>
            </a:r>
          </a:p>
        </p:txBody>
      </p:sp>
      <p:graphicFrame>
        <p:nvGraphicFramePr>
          <p:cNvPr id="12" name="Таблица 4">
            <a:extLst>
              <a:ext uri="{FF2B5EF4-FFF2-40B4-BE49-F238E27FC236}">
                <a16:creationId xmlns:a16="http://schemas.microsoft.com/office/drawing/2014/main" xmlns="" id="{7A7CF1B1-292A-E69C-8FAE-18666F48CC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184077"/>
              </p:ext>
            </p:extLst>
          </p:nvPr>
        </p:nvGraphicFramePr>
        <p:xfrm>
          <a:off x="468791" y="1096298"/>
          <a:ext cx="7715088" cy="5536661"/>
        </p:xfrm>
        <a:graphic>
          <a:graphicData uri="http://schemas.openxmlformats.org/drawingml/2006/table">
            <a:tbl>
              <a:tblPr firstRow="1" bandRow="1">
                <a:effectLst/>
                <a:tableStyleId>{2D5ABB26-0587-4C30-8999-92F81FD0307C}</a:tableStyleId>
              </a:tblPr>
              <a:tblGrid>
                <a:gridCol w="2097223">
                  <a:extLst>
                    <a:ext uri="{9D8B030D-6E8A-4147-A177-3AD203B41FA5}">
                      <a16:colId xmlns:a16="http://schemas.microsoft.com/office/drawing/2014/main" xmlns="" val="429561459"/>
                    </a:ext>
                  </a:extLst>
                </a:gridCol>
                <a:gridCol w="1657217">
                  <a:extLst>
                    <a:ext uri="{9D8B030D-6E8A-4147-A177-3AD203B41FA5}">
                      <a16:colId xmlns:a16="http://schemas.microsoft.com/office/drawing/2014/main" xmlns="" val="654941387"/>
                    </a:ext>
                  </a:extLst>
                </a:gridCol>
                <a:gridCol w="1632446">
                  <a:extLst>
                    <a:ext uri="{9D8B030D-6E8A-4147-A177-3AD203B41FA5}">
                      <a16:colId xmlns:a16="http://schemas.microsoft.com/office/drawing/2014/main" xmlns="" val="672035966"/>
                    </a:ext>
                  </a:extLst>
                </a:gridCol>
                <a:gridCol w="988770">
                  <a:extLst>
                    <a:ext uri="{9D8B030D-6E8A-4147-A177-3AD203B41FA5}">
                      <a16:colId xmlns:a16="http://schemas.microsoft.com/office/drawing/2014/main" xmlns="" val="761722882"/>
                    </a:ext>
                  </a:extLst>
                </a:gridCol>
                <a:gridCol w="1339432">
                  <a:extLst>
                    <a:ext uri="{9D8B030D-6E8A-4147-A177-3AD203B41FA5}">
                      <a16:colId xmlns:a16="http://schemas.microsoft.com/office/drawing/2014/main" xmlns="" val="3316737115"/>
                    </a:ext>
                  </a:extLst>
                </a:gridCol>
              </a:tblGrid>
              <a:tr h="8618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kern="1200" dirty="0">
                          <a:solidFill>
                            <a:schemeClr val="bg1"/>
                          </a:solidFill>
                          <a:latin typeface="PT Sans Regular"/>
                          <a:cs typeface="Segoe UI" panose="020B0502040204020203" pitchFamily="34" charset="0"/>
                        </a:rPr>
                        <a:t>Субъект Российской Федерации</a:t>
                      </a:r>
                    </a:p>
                  </a:txBody>
                  <a:tcPr marL="5511" marR="5511" marT="551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66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kern="1200" dirty="0">
                          <a:solidFill>
                            <a:schemeClr val="bg1"/>
                          </a:solidFill>
                          <a:latin typeface="PT Sans Regular"/>
                          <a:cs typeface="Segoe UI" panose="020B0502040204020203" pitchFamily="34" charset="0"/>
                        </a:rPr>
                        <a:t>% розничных компаний, передающих чеки, от зарегистрированных</a:t>
                      </a:r>
                    </a:p>
                  </a:txBody>
                  <a:tcPr marL="5511" marR="5511" marT="551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66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kern="1200" dirty="0">
                          <a:solidFill>
                            <a:schemeClr val="bg1"/>
                          </a:solidFill>
                          <a:latin typeface="PT Sans Regular"/>
                          <a:cs typeface="Segoe UI" panose="020B0502040204020203" pitchFamily="34" charset="0"/>
                        </a:rPr>
                        <a:t>% УОТ, работающих с ЭДО, от зарегистрированных</a:t>
                      </a:r>
                    </a:p>
                  </a:txBody>
                  <a:tcPr marL="5511" marR="5511" marT="551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66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kern="1200" dirty="0">
                          <a:solidFill>
                            <a:schemeClr val="bg1"/>
                          </a:solidFill>
                          <a:latin typeface="PT Sans Regular"/>
                          <a:cs typeface="Segoe UI" panose="020B0502040204020203" pitchFamily="34" charset="0"/>
                        </a:rPr>
                        <a:t>% регистрации УОТ</a:t>
                      </a:r>
                    </a:p>
                  </a:txBody>
                  <a:tcPr marL="5511" marR="5511" marT="551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66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kern="1200" dirty="0">
                          <a:solidFill>
                            <a:schemeClr val="bg1"/>
                          </a:solidFill>
                          <a:latin typeface="PT Sans Regular"/>
                          <a:cs typeface="Segoe UI" panose="020B0502040204020203" pitchFamily="34" charset="0"/>
                        </a:rPr>
                        <a:t>Получен ответ на письмо</a:t>
                      </a:r>
                      <a:br>
                        <a:rPr lang="ru-RU" sz="1200" b="1" kern="1200" dirty="0">
                          <a:solidFill>
                            <a:schemeClr val="bg1"/>
                          </a:solidFill>
                          <a:latin typeface="PT Sans Regular"/>
                          <a:cs typeface="Segoe UI" panose="020B0502040204020203" pitchFamily="34" charset="0"/>
                        </a:rPr>
                      </a:br>
                      <a:r>
                        <a:rPr lang="ru-RU" sz="1200" b="1" kern="1200" dirty="0">
                          <a:solidFill>
                            <a:schemeClr val="bg1"/>
                          </a:solidFill>
                          <a:latin typeface="PT Sans Regular"/>
                          <a:cs typeface="Segoe UI" panose="020B0502040204020203" pitchFamily="34" charset="0"/>
                        </a:rPr>
                        <a:t> от №ПЕ-46578/28 от 04.05.23</a:t>
                      </a:r>
                    </a:p>
                  </a:txBody>
                  <a:tcPr marL="5511" marR="5511" marT="5511" marB="0" anchor="ctr">
                    <a:lnL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66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42620883"/>
                  </a:ext>
                </a:extLst>
              </a:tr>
              <a:tr h="31737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Республика Ингушетия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70%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34%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88476114"/>
                  </a:ext>
                </a:extLst>
              </a:tr>
              <a:tr h="31737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Чеченская Республика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34%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83%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24%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63583681"/>
                  </a:ext>
                </a:extLst>
              </a:tr>
              <a:tr h="31737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Республика Дагестан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46%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81%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54%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77512173"/>
                  </a:ext>
                </a:extLst>
              </a:tr>
              <a:tr h="31737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Республика Северная Осетия — Алания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48%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71%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71%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Да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26340317"/>
                  </a:ext>
                </a:extLst>
              </a:tr>
              <a:tr h="31737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Кабардино-Балкарская Республика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48%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74%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66%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70230526"/>
                  </a:ext>
                </a:extLst>
              </a:tr>
              <a:tr h="31737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Республика Тыва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48%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62%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71%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33257348"/>
                  </a:ext>
                </a:extLst>
              </a:tr>
              <a:tr h="31737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Санкт-Петербург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52%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86%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76%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59376937"/>
                  </a:ext>
                </a:extLst>
              </a:tr>
              <a:tr h="31737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Чукотский автономный округ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52%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88%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86%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11478721"/>
                  </a:ext>
                </a:extLst>
              </a:tr>
              <a:tr h="43956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Пензенская область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54%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81%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79%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Да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35060141"/>
                  </a:ext>
                </a:extLst>
              </a:tr>
              <a:tr h="31737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Ульяновская область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54%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83%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71%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12470331"/>
                  </a:ext>
                </a:extLst>
              </a:tr>
              <a:tr h="31737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Москва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54%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84%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77%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65556077"/>
                  </a:ext>
                </a:extLst>
              </a:tr>
              <a:tr h="31737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Новосибирская область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52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63%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52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90%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52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70%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52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52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06953348"/>
                  </a:ext>
                </a:extLst>
              </a:tr>
              <a:tr h="31737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Ростовская область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52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64%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52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84%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52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79%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52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52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64145550"/>
                  </a:ext>
                </a:extLst>
              </a:tr>
              <a:tr h="31737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Краснодарский край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52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68%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52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88%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52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83%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52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52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8986955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6B0186C-72E9-403D-AB36-B7C9744F0C5E}"/>
              </a:ext>
            </a:extLst>
          </p:cNvPr>
          <p:cNvSpPr txBox="1"/>
          <p:nvPr/>
        </p:nvSpPr>
        <p:spPr>
          <a:xfrm>
            <a:off x="9509281" y="2788599"/>
            <a:ext cx="1722925" cy="773738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marR="0" lvl="0" indent="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6600" b="1" i="0" u="none" strike="noStrike" cap="none" spc="0" normalizeH="0" baseline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PT Sans Bold" panose="020B0703020203020204" pitchFamily="34" charset="-52"/>
                <a:cs typeface="Segoe UI" panose="020B0502040204020203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ctr"/>
            <a:r>
              <a:rPr lang="ru-RU" sz="5400" dirty="0"/>
              <a:t>18</a:t>
            </a:r>
            <a:endParaRPr lang="ru-RU" sz="5400" b="0" dirty="0"/>
          </a:p>
        </p:txBody>
      </p:sp>
      <p:sp>
        <p:nvSpPr>
          <p:cNvPr id="8" name="ee4pHeader2">
            <a:extLst>
              <a:ext uri="{FF2B5EF4-FFF2-40B4-BE49-F238E27FC236}">
                <a16:creationId xmlns:a16="http://schemas.microsoft.com/office/drawing/2014/main" xmlns="" id="{2FAE6D47-D0EB-E71F-39C1-B26AD8E3598C}"/>
              </a:ext>
            </a:extLst>
          </p:cNvPr>
          <p:cNvSpPr txBox="1"/>
          <p:nvPr/>
        </p:nvSpPr>
        <p:spPr>
          <a:xfrm>
            <a:off x="9013568" y="3429000"/>
            <a:ext cx="2784956" cy="646331"/>
          </a:xfrm>
          <a:prstGeom prst="rect">
            <a:avLst/>
          </a:prstGeom>
          <a:noFill/>
          <a:ln cap="rnd">
            <a:noFill/>
          </a:ln>
        </p:spPr>
        <p:txBody>
          <a:bodyPr vert="horz" wrap="square" lIns="0" tIns="0" rIns="0" bIns="0" rtlCol="0" anchor="t" anchorCtr="0">
            <a:spAutoFit/>
          </a:bodyPr>
          <a:lstStyle/>
          <a:p>
            <a:pPr algn="ctr">
              <a:spcAft>
                <a:spcPts val="800"/>
              </a:spcAft>
            </a:pPr>
            <a:r>
              <a:rPr lang="ru-RU" sz="1400" dirty="0">
                <a:solidFill>
                  <a:srgbClr val="6D6E71"/>
                </a:solidFill>
                <a:latin typeface="PT Sans Regular"/>
                <a:ea typeface="Segoe UI" panose="020B0502040204020203" pitchFamily="34" charset="0"/>
                <a:cs typeface="Segoe UI"/>
              </a:rPr>
              <a:t>Регионов направили ответ на письмо Минпромторга России</a:t>
            </a:r>
            <a:br>
              <a:rPr lang="ru-RU" sz="1400" dirty="0">
                <a:solidFill>
                  <a:srgbClr val="6D6E71"/>
                </a:solidFill>
                <a:latin typeface="PT Sans Regular"/>
                <a:ea typeface="Segoe UI" panose="020B0502040204020203" pitchFamily="34" charset="0"/>
                <a:cs typeface="Segoe UI"/>
              </a:rPr>
            </a:br>
            <a:r>
              <a:rPr lang="ru-RU" sz="1400" dirty="0">
                <a:solidFill>
                  <a:srgbClr val="6D6E71"/>
                </a:solidFill>
                <a:latin typeface="PT Sans Regular"/>
                <a:ea typeface="Segoe UI" panose="020B0502040204020203" pitchFamily="34" charset="0"/>
                <a:cs typeface="Segoe UI"/>
              </a:rPr>
              <a:t>№ПЕ-46578/28 от 04.05.23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AED0F39F-2C1D-8025-DDB2-E49330CF7EFC}"/>
              </a:ext>
            </a:extLst>
          </p:cNvPr>
          <p:cNvSpPr txBox="1"/>
          <p:nvPr/>
        </p:nvSpPr>
        <p:spPr>
          <a:xfrm>
            <a:off x="878806" y="758029"/>
            <a:ext cx="7305073" cy="319446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1800" dirty="0">
                <a:solidFill>
                  <a:schemeClr val="tx1">
                    <a:lumMod val="75000"/>
                  </a:schemeClr>
                </a:solidFill>
                <a:latin typeface="+mj-lt"/>
                <a:cs typeface="Segoe UI" panose="020B0502040204020203" pitchFamily="34" charset="0"/>
              </a:rPr>
              <a:t>ТОП регионов с самой низкой долей подключения розничного звена</a:t>
            </a:r>
            <a:endParaRPr lang="ru-RU" sz="1800" dirty="0">
              <a:solidFill>
                <a:schemeClr val="tx1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52793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xmlns="" id="{F760A1D2-82D8-4D3D-8877-150362924DEA}"/>
              </a:ext>
            </a:extLst>
          </p:cNvPr>
          <p:cNvSpPr/>
          <p:nvPr/>
        </p:nvSpPr>
        <p:spPr>
          <a:xfrm>
            <a:off x="9109831" y="1694399"/>
            <a:ext cx="2663301" cy="855823"/>
          </a:xfrm>
          <a:prstGeom prst="roundRect">
            <a:avLst/>
          </a:prstGeom>
          <a:solidFill>
            <a:srgbClr val="6D6E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cx2="http://schemas.microsoft.com/office/drawing/2015/10/21/chartex" xmlns="" Requires="cx2">
          <p:graphicFrame>
            <p:nvGraphicFramePr>
              <p:cNvPr id="3" name="Диаграмма 2">
                <a:extLst>
                  <a:ext uri="{FF2B5EF4-FFF2-40B4-BE49-F238E27FC236}">
                    <a16:creationId xmlns:a16="http://schemas.microsoft.com/office/drawing/2014/main" id="{65AA14C3-9447-15A0-C3B5-BD144FC3A1A5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2504446373"/>
                  </p:ext>
                </p:extLst>
              </p:nvPr>
            </p:nvGraphicFramePr>
            <p:xfrm>
              <a:off x="516001" y="1512625"/>
              <a:ext cx="4215798" cy="4724546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>
          <p:pic>
            <p:nvPicPr>
              <p:cNvPr id="3" name="Диаграмма 2">
                <a:extLst>
                  <a:ext uri="{FF2B5EF4-FFF2-40B4-BE49-F238E27FC236}">
                    <a16:creationId xmlns:a16="http://schemas.microsoft.com/office/drawing/2014/main" xmlns="" xmlns:cx2="http://schemas.microsoft.com/office/drawing/2015/10/21/chartex" id="{65AA14C3-9447-15A0-C3B5-BD144FC3A1A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16001" y="1512625"/>
                <a:ext cx="4215798" cy="4724546"/>
              </a:xfrm>
              <a:prstGeom prst="rect">
                <a:avLst/>
              </a:prstGeom>
            </p:spPr>
          </p:pic>
        </mc:Fallback>
      </mc:AlternateContent>
      <p:sp>
        <p:nvSpPr>
          <p:cNvPr id="34" name="Прямоугольник 45">
            <a:extLst>
              <a:ext uri="{FF2B5EF4-FFF2-40B4-BE49-F238E27FC236}">
                <a16:creationId xmlns:a16="http://schemas.microsoft.com/office/drawing/2014/main" xmlns="" id="{415898B3-0AB8-4FBF-9648-04D943558186}"/>
              </a:ext>
            </a:extLst>
          </p:cNvPr>
          <p:cNvSpPr/>
          <p:nvPr/>
        </p:nvSpPr>
        <p:spPr>
          <a:xfrm>
            <a:off x="5517440" y="1830612"/>
            <a:ext cx="2451071" cy="463339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3098" tIns="46549" rIns="93098" bIns="46549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6D6E71"/>
                </a:solidFill>
                <a:effectLst/>
                <a:uLnTx/>
                <a:uFillTx/>
                <a:latin typeface="PT Sans Bold" panose="020B0703020203020204" pitchFamily="34" charset="-52"/>
                <a:ea typeface="Segoe UI" panose="020B0502040204020203" pitchFamily="34" charset="0"/>
                <a:cs typeface="Segoe UI" panose="020B0502040204020203" pitchFamily="34" charset="0"/>
              </a:rPr>
              <a:t>ПЛАНИРУЕМОЕ КОЛИЧЕСТВО 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6D6E71"/>
              </a:solidFill>
              <a:effectLst/>
              <a:uLnTx/>
              <a:uFillTx/>
              <a:latin typeface="PT Sans Bold" panose="020B0703020203020204" pitchFamily="34" charset="-52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i="0" u="none" strike="noStrike" kern="1200" cap="none" spc="0" normalizeH="0" baseline="0" noProof="0" dirty="0">
                <a:ln>
                  <a:noFill/>
                </a:ln>
                <a:solidFill>
                  <a:srgbClr val="6D6E71"/>
                </a:solidFill>
                <a:effectLst/>
                <a:uLnTx/>
                <a:uFillTx/>
                <a:latin typeface="PT Sans Regular"/>
                <a:ea typeface="Segoe UI" panose="020B0502040204020203" pitchFamily="34" charset="0"/>
                <a:cs typeface="Segoe UI" panose="020B0502040204020203" pitchFamily="34" charset="0"/>
              </a:rPr>
              <a:t>(на основании ФГИС «</a:t>
            </a:r>
            <a:r>
              <a:rPr kumimoji="0" lang="ru-RU" sz="1200" i="0" u="none" strike="noStrike" kern="1200" cap="none" spc="0" normalizeH="0" baseline="0" noProof="0" dirty="0" err="1">
                <a:ln>
                  <a:noFill/>
                </a:ln>
                <a:solidFill>
                  <a:srgbClr val="6D6E71"/>
                </a:solidFill>
                <a:effectLst/>
                <a:uLnTx/>
                <a:uFillTx/>
                <a:latin typeface="PT Sans Regular"/>
                <a:ea typeface="Segoe UI" panose="020B0502040204020203" pitchFamily="34" charset="0"/>
                <a:cs typeface="Segoe UI" panose="020B0502040204020203" pitchFamily="34" charset="0"/>
              </a:rPr>
              <a:t>ВетИС</a:t>
            </a:r>
            <a:r>
              <a:rPr kumimoji="0" lang="ru-RU" sz="1200" i="0" u="none" strike="noStrike" kern="1200" cap="none" spc="0" normalizeH="0" baseline="0" noProof="0" dirty="0">
                <a:ln>
                  <a:noFill/>
                </a:ln>
                <a:solidFill>
                  <a:srgbClr val="6D6E71"/>
                </a:solidFill>
                <a:effectLst/>
                <a:uLnTx/>
                <a:uFillTx/>
                <a:latin typeface="PT Sans Regular"/>
                <a:ea typeface="Segoe UI" panose="020B0502040204020203" pitchFamily="34" charset="0"/>
                <a:cs typeface="Segoe UI" panose="020B0502040204020203" pitchFamily="34" charset="0"/>
              </a:rPr>
              <a:t>»)</a:t>
            </a:r>
          </a:p>
        </p:txBody>
      </p:sp>
      <p:sp>
        <p:nvSpPr>
          <p:cNvPr id="48" name="Прямоугольник 45">
            <a:extLst>
              <a:ext uri="{FF2B5EF4-FFF2-40B4-BE49-F238E27FC236}">
                <a16:creationId xmlns:a16="http://schemas.microsoft.com/office/drawing/2014/main" xmlns="" id="{66CD93C4-E27C-4751-B792-EC860BE6BD60}"/>
              </a:ext>
            </a:extLst>
          </p:cNvPr>
          <p:cNvSpPr/>
          <p:nvPr/>
        </p:nvSpPr>
        <p:spPr>
          <a:xfrm>
            <a:off x="5513821" y="2668084"/>
            <a:ext cx="2875579" cy="648005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3098" tIns="46549" rIns="93098" bIns="46549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6D6E71"/>
                </a:solidFill>
                <a:effectLst/>
                <a:uLnTx/>
                <a:uFillTx/>
                <a:latin typeface="PT Sans Bold" panose="020B0703020203020204" pitchFamily="34" charset="-52"/>
                <a:ea typeface="Segoe UI" panose="020B0502040204020203" pitchFamily="34" charset="0"/>
                <a:cs typeface="Segoe UI" panose="020B0502040204020203" pitchFamily="34" charset="0"/>
              </a:rPr>
              <a:t>ПОДКЛЮЧЕНО К ГИС МТ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solidFill>
                  <a:srgbClr val="6D6E71"/>
                </a:solidFill>
                <a:latin typeface="PT Sans Regular"/>
                <a:cs typeface="Segoe UI" panose="020B0502040204020203" pitchFamily="34" charset="0"/>
              </a:rPr>
              <a:t>(регистрация в ТГ «Молочная продукция»)</a:t>
            </a:r>
          </a:p>
        </p:txBody>
      </p:sp>
      <p:sp>
        <p:nvSpPr>
          <p:cNvPr id="56" name="Прямоугольник 45">
            <a:extLst>
              <a:ext uri="{FF2B5EF4-FFF2-40B4-BE49-F238E27FC236}">
                <a16:creationId xmlns:a16="http://schemas.microsoft.com/office/drawing/2014/main" xmlns="" id="{B7E38F7E-336B-4710-BC49-4859D998CE81}"/>
              </a:ext>
            </a:extLst>
          </p:cNvPr>
          <p:cNvSpPr/>
          <p:nvPr/>
        </p:nvSpPr>
        <p:spPr>
          <a:xfrm>
            <a:off x="5519571" y="4624593"/>
            <a:ext cx="2363801" cy="463339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3098" tIns="46549" rIns="93098" bIns="46549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6D6E71"/>
                </a:solidFill>
                <a:effectLst/>
                <a:uLnTx/>
                <a:uFillTx/>
                <a:latin typeface="PT Sans Bold" panose="020B0703020203020204" pitchFamily="34" charset="-52"/>
                <a:ea typeface="Segoe UI" panose="020B0502040204020203" pitchFamily="34" charset="0"/>
                <a:cs typeface="Segoe UI" panose="020B0502040204020203" pitchFamily="34" charset="0"/>
              </a:rPr>
              <a:t>ОПИСАЛИ КАРТОЧКИ ТОВАРОВ </a:t>
            </a:r>
            <a:r>
              <a:rPr lang="ru-RU" sz="1200" dirty="0">
                <a:solidFill>
                  <a:srgbClr val="6D6E71"/>
                </a:solidFill>
                <a:latin typeface="PT Sans Regular"/>
                <a:cs typeface="Segoe UI" panose="020B0502040204020203" pitchFamily="34" charset="0"/>
              </a:rPr>
              <a:t>в Национальном Каталоге</a:t>
            </a:r>
            <a:endParaRPr lang="en-US" sz="1200" dirty="0">
              <a:solidFill>
                <a:srgbClr val="6D6E71"/>
              </a:solidFill>
              <a:latin typeface="PT Sans Regular"/>
              <a:cs typeface="Segoe UI" panose="020B0502040204020203" pitchFamily="34" charset="0"/>
            </a:endParaRPr>
          </a:p>
        </p:txBody>
      </p:sp>
      <p:sp>
        <p:nvSpPr>
          <p:cNvPr id="59" name="Прямоугольник 45">
            <a:extLst>
              <a:ext uri="{FF2B5EF4-FFF2-40B4-BE49-F238E27FC236}">
                <a16:creationId xmlns:a16="http://schemas.microsoft.com/office/drawing/2014/main" xmlns="" id="{FEEC95EA-C506-4212-8DC0-FD9A040FE074}"/>
              </a:ext>
            </a:extLst>
          </p:cNvPr>
          <p:cNvSpPr/>
          <p:nvPr/>
        </p:nvSpPr>
        <p:spPr>
          <a:xfrm>
            <a:off x="5513819" y="3708821"/>
            <a:ext cx="2875579" cy="463339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3098" tIns="46549" rIns="93098" bIns="46549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6D6E71"/>
                </a:solidFill>
                <a:effectLst/>
                <a:uLnTx/>
                <a:uFillTx/>
                <a:latin typeface="PT Sans Bold" panose="020B0703020203020204" pitchFamily="34" charset="-52"/>
                <a:ea typeface="Segoe UI" panose="020B0502040204020203" pitchFamily="34" charset="0"/>
                <a:cs typeface="Segoe UI" panose="020B0502040204020203" pitchFamily="34" charset="0"/>
              </a:rPr>
              <a:t>ЗАКЛЮЧИЛИ ДОГОВОР С ОПЕРАТОРОМ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solidFill>
                  <a:srgbClr val="6D6E71"/>
                </a:solidFill>
                <a:latin typeface="PT Sans Regular"/>
                <a:cs typeface="Segoe UI" panose="020B0502040204020203" pitchFamily="34" charset="0"/>
              </a:rPr>
              <a:t>(подписан полный пакет)</a:t>
            </a:r>
          </a:p>
        </p:txBody>
      </p:sp>
      <p:sp>
        <p:nvSpPr>
          <p:cNvPr id="5" name="Прямоугольник 45">
            <a:extLst>
              <a:ext uri="{FF2B5EF4-FFF2-40B4-BE49-F238E27FC236}">
                <a16:creationId xmlns:a16="http://schemas.microsoft.com/office/drawing/2014/main" xmlns="" id="{D6FD8DCE-776D-C2AC-630C-7762023EE115}"/>
              </a:ext>
            </a:extLst>
          </p:cNvPr>
          <p:cNvSpPr/>
          <p:nvPr/>
        </p:nvSpPr>
        <p:spPr>
          <a:xfrm>
            <a:off x="5518638" y="5560397"/>
            <a:ext cx="2449874" cy="463339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3098" tIns="46549" rIns="93098" bIns="46549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6D6E71"/>
                </a:solidFill>
                <a:effectLst/>
                <a:uLnTx/>
                <a:uFillTx/>
                <a:latin typeface="PT Sans Bold" panose="020B0703020203020204" pitchFamily="34" charset="-52"/>
                <a:ea typeface="Segoe UI" panose="020B0502040204020203" pitchFamily="34" charset="0"/>
                <a:cs typeface="Segoe UI" panose="020B0502040204020203" pitchFamily="34" charset="0"/>
              </a:rPr>
              <a:t>ЗАКАЗАЛИ </a:t>
            </a:r>
            <a:r>
              <a:rPr lang="ru-RU" sz="1200" b="1" dirty="0">
                <a:solidFill>
                  <a:srgbClr val="6D6E71"/>
                </a:solidFill>
                <a:latin typeface="PT Sans Bold" panose="020B0703020203020204" pitchFamily="34" charset="-52"/>
                <a:ea typeface="Segoe UI" panose="020B0502040204020203" pitchFamily="34" charset="0"/>
                <a:cs typeface="Segoe UI" panose="020B0502040204020203" pitchFamily="34" charset="0"/>
              </a:rPr>
              <a:t>КОДЫ МАРКИРОВКИ </a:t>
            </a:r>
            <a:r>
              <a:rPr lang="ru-RU" sz="1200" dirty="0">
                <a:solidFill>
                  <a:srgbClr val="6D6E71"/>
                </a:solidFill>
                <a:latin typeface="PT Sans Regular"/>
                <a:cs typeface="Segoe UI" panose="020B0502040204020203" pitchFamily="34" charset="0"/>
              </a:rPr>
              <a:t>(для проведения тестирования)</a:t>
            </a:r>
            <a:endParaRPr lang="en-US" sz="1200" dirty="0">
              <a:solidFill>
                <a:srgbClr val="6D6E71"/>
              </a:solidFill>
              <a:latin typeface="PT Sans Regular"/>
              <a:cs typeface="Segoe UI" panose="020B0502040204020203" pitchFamily="34" charset="0"/>
            </a:endParaRPr>
          </a:p>
        </p:txBody>
      </p:sp>
      <p:sp>
        <p:nvSpPr>
          <p:cNvPr id="8" name="Скругленный прямоугольник 8">
            <a:extLst>
              <a:ext uri="{FF2B5EF4-FFF2-40B4-BE49-F238E27FC236}">
                <a16:creationId xmlns:a16="http://schemas.microsoft.com/office/drawing/2014/main" xmlns="" id="{FCEC7AFD-24F5-6226-C1F3-2A67517C737F}"/>
              </a:ext>
            </a:extLst>
          </p:cNvPr>
          <p:cNvSpPr/>
          <p:nvPr/>
        </p:nvSpPr>
        <p:spPr>
          <a:xfrm>
            <a:off x="3926189" y="2861810"/>
            <a:ext cx="543433" cy="32779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PT Sans Bold" panose="020B0703020203020204" pitchFamily="34" charset="-52"/>
                <a:ea typeface="Segoe UI" panose="020B0502040204020203" pitchFamily="34" charset="0"/>
                <a:cs typeface="Segoe UI" panose="020B0502040204020203" pitchFamily="34" charset="0"/>
              </a:rPr>
              <a:t>51%</a:t>
            </a: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xmlns="" id="{BDB51F7C-1CC4-7DFA-BD62-9D3F967E427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5456599"/>
              </p:ext>
            </p:extLst>
          </p:nvPr>
        </p:nvGraphicFramePr>
        <p:xfrm>
          <a:off x="3656657" y="2523495"/>
          <a:ext cx="1082499" cy="10044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88CE3770-7ED2-6F3E-DA47-766E7923F0A5}"/>
              </a:ext>
            </a:extLst>
          </p:cNvPr>
          <p:cNvSpPr txBox="1"/>
          <p:nvPr/>
        </p:nvSpPr>
        <p:spPr>
          <a:xfrm>
            <a:off x="9277990" y="1803354"/>
            <a:ext cx="2422775" cy="292581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marR="0" lvl="0" indent="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1" i="0" u="none" strike="noStrike" cap="none" spc="0" normalizeH="0" baseline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PT Sans Bold" panose="020B0703020203020204" pitchFamily="34" charset="-52"/>
                <a:cs typeface="Segoe UI" panose="020B0502040204020203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sz="1600" dirty="0">
                <a:solidFill>
                  <a:schemeClr val="bg1"/>
                </a:solidFill>
              </a:rPr>
              <a:t>1 ДЕКАБРЯ 2023 ГОДА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BF85D420-160C-484B-BD61-1954E434FE03}"/>
              </a:ext>
            </a:extLst>
          </p:cNvPr>
          <p:cNvSpPr txBox="1"/>
          <p:nvPr/>
        </p:nvSpPr>
        <p:spPr>
          <a:xfrm>
            <a:off x="506489" y="458506"/>
            <a:ext cx="4445087" cy="492827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>
              <a:lnSpc>
                <a:spcPct val="80000"/>
              </a:lnSpc>
              <a:defRPr sz="4400" b="1">
                <a:solidFill>
                  <a:schemeClr val="tx1">
                    <a:lumMod val="75000"/>
                  </a:schemeClr>
                </a:solidFill>
                <a:latin typeface="PT Sans Bold" panose="020B0703020203020204" pitchFamily="34" charset="-52"/>
                <a:cs typeface="Segoe UI" panose="020B0502040204020203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PT Sans Bold" panose="020B0703020203020204" pitchFamily="34" charset="-52"/>
                <a:ea typeface="+mn-ea"/>
                <a:cs typeface="Segoe UI" panose="020B0502040204020203" pitchFamily="34" charset="0"/>
              </a:rPr>
              <a:t>ФЕРМЕРЫ. КФХ И СПК</a:t>
            </a:r>
          </a:p>
        </p:txBody>
      </p: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xmlns="" id="{72824F0C-59AD-414D-9846-40D86792D7F3}"/>
              </a:ext>
            </a:extLst>
          </p:cNvPr>
          <p:cNvCxnSpPr>
            <a:cxnSpLocks/>
          </p:cNvCxnSpPr>
          <p:nvPr/>
        </p:nvCxnSpPr>
        <p:spPr>
          <a:xfrm>
            <a:off x="4951034" y="2085489"/>
            <a:ext cx="349972" cy="0"/>
          </a:xfrm>
          <a:prstGeom prst="line">
            <a:avLst/>
          </a:prstGeom>
          <a:ln w="19050" cap="rnd">
            <a:solidFill>
              <a:srgbClr val="63666A"/>
            </a:solidFill>
            <a:prstDash val="sysDot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xmlns="" id="{5E383C56-5DF6-4496-BAA7-E44B97876A02}"/>
              </a:ext>
            </a:extLst>
          </p:cNvPr>
          <p:cNvCxnSpPr>
            <a:cxnSpLocks/>
          </p:cNvCxnSpPr>
          <p:nvPr/>
        </p:nvCxnSpPr>
        <p:spPr>
          <a:xfrm>
            <a:off x="4951034" y="2964378"/>
            <a:ext cx="349972" cy="0"/>
          </a:xfrm>
          <a:prstGeom prst="line">
            <a:avLst/>
          </a:prstGeom>
          <a:ln w="19050" cap="rnd">
            <a:solidFill>
              <a:srgbClr val="63666A"/>
            </a:solidFill>
            <a:prstDash val="sysDot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xmlns="" id="{8DCE2B0A-22BB-4845-B9FD-9DCCBC20E066}"/>
              </a:ext>
            </a:extLst>
          </p:cNvPr>
          <p:cNvCxnSpPr>
            <a:cxnSpLocks/>
          </p:cNvCxnSpPr>
          <p:nvPr/>
        </p:nvCxnSpPr>
        <p:spPr>
          <a:xfrm>
            <a:off x="4951034" y="3923165"/>
            <a:ext cx="349972" cy="0"/>
          </a:xfrm>
          <a:prstGeom prst="line">
            <a:avLst/>
          </a:prstGeom>
          <a:ln w="19050" cap="rnd">
            <a:solidFill>
              <a:srgbClr val="63666A"/>
            </a:solidFill>
            <a:prstDash val="sysDot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xmlns="" id="{24A7DB9F-046D-47BA-A15D-77912D5EDD42}"/>
              </a:ext>
            </a:extLst>
          </p:cNvPr>
          <p:cNvCxnSpPr>
            <a:cxnSpLocks/>
          </p:cNvCxnSpPr>
          <p:nvPr/>
        </p:nvCxnSpPr>
        <p:spPr>
          <a:xfrm>
            <a:off x="4951034" y="4846442"/>
            <a:ext cx="349972" cy="0"/>
          </a:xfrm>
          <a:prstGeom prst="line">
            <a:avLst/>
          </a:prstGeom>
          <a:ln w="19050" cap="rnd">
            <a:solidFill>
              <a:srgbClr val="63666A"/>
            </a:solidFill>
            <a:prstDash val="sysDot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xmlns="" id="{CCF6569E-42FD-4A53-93D7-399BFFD97B50}"/>
              </a:ext>
            </a:extLst>
          </p:cNvPr>
          <p:cNvCxnSpPr>
            <a:cxnSpLocks/>
          </p:cNvCxnSpPr>
          <p:nvPr/>
        </p:nvCxnSpPr>
        <p:spPr>
          <a:xfrm>
            <a:off x="4951034" y="5796352"/>
            <a:ext cx="349972" cy="0"/>
          </a:xfrm>
          <a:prstGeom prst="line">
            <a:avLst/>
          </a:prstGeom>
          <a:ln w="19050" cap="rnd">
            <a:solidFill>
              <a:srgbClr val="63666A"/>
            </a:solidFill>
            <a:prstDash val="sysDot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CEEC4141-7ADA-4442-BBDA-B5F88FFE9470}"/>
              </a:ext>
            </a:extLst>
          </p:cNvPr>
          <p:cNvSpPr txBox="1"/>
          <p:nvPr/>
        </p:nvSpPr>
        <p:spPr>
          <a:xfrm>
            <a:off x="9277990" y="2043678"/>
            <a:ext cx="232698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b="0" dirty="0">
                <a:solidFill>
                  <a:schemeClr val="bg1"/>
                </a:solidFill>
                <a:latin typeface="PT Sans Regular"/>
              </a:rPr>
              <a:t>старт обязательной маркировки</a:t>
            </a:r>
          </a:p>
        </p:txBody>
      </p:sp>
    </p:spTree>
    <p:extLst>
      <p:ext uri="{BB962C8B-B14F-4D97-AF65-F5344CB8AC3E}">
        <p14:creationId xmlns:p14="http://schemas.microsoft.com/office/powerpoint/2010/main" val="1024293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xmlns="" id="{0C19BD64-6BFE-4D6D-8158-64E00D3CE51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01939385"/>
              </p:ext>
            </p:extLst>
          </p:nvPr>
        </p:nvGraphicFramePr>
        <p:xfrm>
          <a:off x="-816751" y="1251135"/>
          <a:ext cx="11385290" cy="52561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302BC92-0AB6-44BD-ADFC-3D9B803FD35E}"/>
              </a:ext>
            </a:extLst>
          </p:cNvPr>
          <p:cNvSpPr txBox="1"/>
          <p:nvPr/>
        </p:nvSpPr>
        <p:spPr>
          <a:xfrm>
            <a:off x="506489" y="458506"/>
            <a:ext cx="10352011" cy="492827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>
              <a:lnSpc>
                <a:spcPct val="80000"/>
              </a:lnSpc>
              <a:defRPr sz="4400" b="1">
                <a:solidFill>
                  <a:schemeClr val="tx1">
                    <a:lumMod val="75000"/>
                  </a:schemeClr>
                </a:solidFill>
                <a:latin typeface="PT Sans Bold" panose="020B0703020203020204" pitchFamily="34" charset="-52"/>
                <a:cs typeface="Segoe UI" panose="020B0502040204020203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PT Sans Bold" panose="020B0703020203020204" pitchFamily="34" charset="-52"/>
                <a:ea typeface="+mn-ea"/>
                <a:cs typeface="Segoe UI" panose="020B0502040204020203" pitchFamily="34" charset="0"/>
              </a:rPr>
              <a:t>ТОП 10 РЕГИОНОВ ПО КОЛИЧЕСТВУ КФХ И СПК</a:t>
            </a:r>
          </a:p>
        </p:txBody>
      </p:sp>
    </p:spTree>
    <p:extLst>
      <p:ext uri="{BB962C8B-B14F-4D97-AF65-F5344CB8AC3E}">
        <p14:creationId xmlns:p14="http://schemas.microsoft.com/office/powerpoint/2010/main" val="2412227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xmlns="" id="{78390477-4628-4D9F-BD15-5B6AE309E96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96562670"/>
              </p:ext>
            </p:extLst>
          </p:nvPr>
        </p:nvGraphicFramePr>
        <p:xfrm>
          <a:off x="536284" y="1123767"/>
          <a:ext cx="1034885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8D573D4-9AE3-44AB-B2EB-40C32D0E65F9}"/>
              </a:ext>
            </a:extLst>
          </p:cNvPr>
          <p:cNvSpPr txBox="1"/>
          <p:nvPr/>
        </p:nvSpPr>
        <p:spPr>
          <a:xfrm>
            <a:off x="506489" y="458506"/>
            <a:ext cx="10352011" cy="492827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>
              <a:lnSpc>
                <a:spcPct val="80000"/>
              </a:lnSpc>
              <a:defRPr sz="4400" b="1">
                <a:solidFill>
                  <a:schemeClr val="tx1">
                    <a:lumMod val="75000"/>
                  </a:schemeClr>
                </a:solidFill>
                <a:latin typeface="PT Sans Bold" panose="020B0703020203020204" pitchFamily="34" charset="-52"/>
                <a:cs typeface="Segoe UI" panose="020B0502040204020203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PT Sans Bold" panose="020B0703020203020204" pitchFamily="34" charset="-52"/>
                <a:ea typeface="+mn-ea"/>
                <a:cs typeface="Segoe UI" panose="020B0502040204020203" pitchFamily="34" charset="0"/>
              </a:rPr>
              <a:t>РЕГИОНЫ С НАИМЕНЬШИМ ПРОЦЕНТОМ РЕГИСТРАЦИИ</a:t>
            </a:r>
          </a:p>
        </p:txBody>
      </p:sp>
    </p:spTree>
    <p:extLst>
      <p:ext uri="{BB962C8B-B14F-4D97-AF65-F5344CB8AC3E}">
        <p14:creationId xmlns:p14="http://schemas.microsoft.com/office/powerpoint/2010/main" val="3305764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Диаграмма 19">
            <a:extLst>
              <a:ext uri="{FF2B5EF4-FFF2-40B4-BE49-F238E27FC236}">
                <a16:creationId xmlns:a16="http://schemas.microsoft.com/office/drawing/2014/main" xmlns="" id="{DAC98C82-0247-D4BE-A51B-30B93136EA1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57081804"/>
              </p:ext>
            </p:extLst>
          </p:nvPr>
        </p:nvGraphicFramePr>
        <p:xfrm>
          <a:off x="3011972" y="1872227"/>
          <a:ext cx="4919133" cy="43857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5" name="Группа 4">
            <a:extLst>
              <a:ext uri="{FF2B5EF4-FFF2-40B4-BE49-F238E27FC236}">
                <a16:creationId xmlns:a16="http://schemas.microsoft.com/office/drawing/2014/main" xmlns="" id="{2A3BA63F-F983-A638-24F7-81A19F5076E8}"/>
              </a:ext>
            </a:extLst>
          </p:cNvPr>
          <p:cNvGrpSpPr/>
          <p:nvPr/>
        </p:nvGrpSpPr>
        <p:grpSpPr>
          <a:xfrm flipV="1">
            <a:off x="2868211" y="4445334"/>
            <a:ext cx="1129750" cy="627175"/>
            <a:chOff x="1775931" y="1783057"/>
            <a:chExt cx="1424469" cy="880244"/>
          </a:xfrm>
        </p:grpSpPr>
        <p:cxnSp>
          <p:nvCxnSpPr>
            <p:cNvPr id="6" name="Прямая соединительная линия 5">
              <a:extLst>
                <a:ext uri="{FF2B5EF4-FFF2-40B4-BE49-F238E27FC236}">
                  <a16:creationId xmlns:a16="http://schemas.microsoft.com/office/drawing/2014/main" xmlns="" id="{77BEB124-EBFF-952A-F2E8-AF1B714DC9F2}"/>
                </a:ext>
              </a:extLst>
            </p:cNvPr>
            <p:cNvCxnSpPr/>
            <p:nvPr/>
          </p:nvCxnSpPr>
          <p:spPr>
            <a:xfrm>
              <a:off x="1775931" y="1783057"/>
              <a:ext cx="1424469" cy="0"/>
            </a:xfrm>
            <a:prstGeom prst="line">
              <a:avLst/>
            </a:prstGeom>
            <a:ln cap="rnd">
              <a:solidFill>
                <a:srgbClr val="63666A"/>
              </a:solidFill>
              <a:prstDash val="sysDash"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>
              <a:extLst>
                <a:ext uri="{FF2B5EF4-FFF2-40B4-BE49-F238E27FC236}">
                  <a16:creationId xmlns:a16="http://schemas.microsoft.com/office/drawing/2014/main" xmlns="" id="{A9D235B3-F09C-F78A-1525-04F3C1884AB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00400" y="1785428"/>
              <a:ext cx="0" cy="877873"/>
            </a:xfrm>
            <a:prstGeom prst="line">
              <a:avLst/>
            </a:prstGeom>
            <a:ln cap="rnd">
              <a:solidFill>
                <a:srgbClr val="63666A"/>
              </a:solidFill>
              <a:prstDash val="sysDash"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CF96BD9C-9F99-47A3-B96A-0A5481C901FC}"/>
              </a:ext>
            </a:extLst>
          </p:cNvPr>
          <p:cNvSpPr/>
          <p:nvPr/>
        </p:nvSpPr>
        <p:spPr>
          <a:xfrm>
            <a:off x="308053" y="1427460"/>
            <a:ext cx="1987958" cy="49244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i="0" u="none" strike="noStrike" baseline="0" dirty="0">
                <a:solidFill>
                  <a:srgbClr val="333333"/>
                </a:solidFill>
                <a:latin typeface="PT Sans Bold" panose="020B0703020203020204" pitchFamily="34" charset="-52"/>
              </a:rPr>
              <a:t>КОМПЛЕКТ № 1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PT Sans Regular"/>
                <a:cs typeface="Segoe UI" panose="020B0502040204020203" pitchFamily="34" charset="0"/>
              </a:rPr>
              <a:t>«Ручная маркировка»</a:t>
            </a:r>
          </a:p>
        </p:txBody>
      </p:sp>
      <p:grpSp>
        <p:nvGrpSpPr>
          <p:cNvPr id="25" name="Группа 24">
            <a:extLst>
              <a:ext uri="{FF2B5EF4-FFF2-40B4-BE49-F238E27FC236}">
                <a16:creationId xmlns:a16="http://schemas.microsoft.com/office/drawing/2014/main" xmlns="" id="{EC851AAC-2EFE-5FCA-BB5F-436A9A30DD28}"/>
              </a:ext>
            </a:extLst>
          </p:cNvPr>
          <p:cNvGrpSpPr/>
          <p:nvPr/>
        </p:nvGrpSpPr>
        <p:grpSpPr>
          <a:xfrm>
            <a:off x="2868211" y="1653970"/>
            <a:ext cx="2746703" cy="1240690"/>
            <a:chOff x="1775931" y="1783057"/>
            <a:chExt cx="1424469" cy="880244"/>
          </a:xfrm>
        </p:grpSpPr>
        <p:cxnSp>
          <p:nvCxnSpPr>
            <p:cNvPr id="26" name="Прямая соединительная линия 25">
              <a:extLst>
                <a:ext uri="{FF2B5EF4-FFF2-40B4-BE49-F238E27FC236}">
                  <a16:creationId xmlns:a16="http://schemas.microsoft.com/office/drawing/2014/main" xmlns="" id="{481556FA-0A51-7C34-6014-969633BB980E}"/>
                </a:ext>
              </a:extLst>
            </p:cNvPr>
            <p:cNvCxnSpPr/>
            <p:nvPr/>
          </p:nvCxnSpPr>
          <p:spPr>
            <a:xfrm>
              <a:off x="1775931" y="1783057"/>
              <a:ext cx="1424469" cy="0"/>
            </a:xfrm>
            <a:prstGeom prst="line">
              <a:avLst/>
            </a:prstGeom>
            <a:ln cap="rnd">
              <a:solidFill>
                <a:srgbClr val="63666A"/>
              </a:solidFill>
              <a:prstDash val="sysDash"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>
              <a:extLst>
                <a:ext uri="{FF2B5EF4-FFF2-40B4-BE49-F238E27FC236}">
                  <a16:creationId xmlns:a16="http://schemas.microsoft.com/office/drawing/2014/main" xmlns="" id="{5EC29039-E391-E4D3-4990-598C2B275C9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00400" y="1785428"/>
              <a:ext cx="0" cy="877873"/>
            </a:xfrm>
            <a:prstGeom prst="line">
              <a:avLst/>
            </a:prstGeom>
            <a:ln cap="rnd">
              <a:solidFill>
                <a:srgbClr val="63666A"/>
              </a:solidFill>
              <a:prstDash val="sysDash"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xmlns="" id="{8BD03B27-53CC-91D0-6DB3-3D694E95D6E5}"/>
              </a:ext>
            </a:extLst>
          </p:cNvPr>
          <p:cNvSpPr/>
          <p:nvPr/>
        </p:nvSpPr>
        <p:spPr>
          <a:xfrm>
            <a:off x="327543" y="4449008"/>
            <a:ext cx="2175960" cy="67710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i="0" u="none" strike="noStrike" baseline="0" dirty="0">
                <a:latin typeface="PT Sans Bold" panose="020B0703020203020204" pitchFamily="34" charset="-52"/>
              </a:rPr>
              <a:t>КОМПЛЕКТ № 2 </a:t>
            </a:r>
          </a:p>
          <a:p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PT Sans Regular"/>
                <a:cs typeface="Segoe UI" panose="020B0502040204020203" pitchFamily="34" charset="0"/>
              </a:rPr>
              <a:t>«Маркировка с ручным аппликатором и ТСД»	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7FC9D380-5614-7224-FE5A-7557C63D5E1D}"/>
              </a:ext>
            </a:extLst>
          </p:cNvPr>
          <p:cNvSpPr txBox="1"/>
          <p:nvPr/>
        </p:nvSpPr>
        <p:spPr>
          <a:xfrm>
            <a:off x="322222" y="2409129"/>
            <a:ext cx="3194562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solidFill>
                  <a:srgbClr val="333333"/>
                </a:solidFill>
                <a:latin typeface="PT Sans Bold" panose="020B0703020203020204" pitchFamily="34" charset="-52"/>
              </a:rPr>
              <a:t>КОМПЛЕКТ № 4 </a:t>
            </a:r>
          </a:p>
          <a:p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PT Sans Regular"/>
                <a:cs typeface="Segoe UI" panose="020B0502040204020203" pitchFamily="34" charset="0"/>
              </a:rPr>
              <a:t>«Комплексное решение </a:t>
            </a:r>
          </a:p>
          <a:p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PT Sans Regular"/>
                <a:cs typeface="Segoe UI" panose="020B0502040204020203" pitchFamily="34" charset="0"/>
              </a:rPr>
              <a:t>для автоматизированных линий»</a:t>
            </a:r>
          </a:p>
        </p:txBody>
      </p:sp>
      <p:grpSp>
        <p:nvGrpSpPr>
          <p:cNvPr id="21" name="Группа 20">
            <a:extLst>
              <a:ext uri="{FF2B5EF4-FFF2-40B4-BE49-F238E27FC236}">
                <a16:creationId xmlns:a16="http://schemas.microsoft.com/office/drawing/2014/main" xmlns="" id="{D48F54A9-4746-D511-AE4E-111BACA9EC99}"/>
              </a:ext>
            </a:extLst>
          </p:cNvPr>
          <p:cNvGrpSpPr/>
          <p:nvPr/>
        </p:nvGrpSpPr>
        <p:grpSpPr>
          <a:xfrm>
            <a:off x="2868211" y="2645255"/>
            <a:ext cx="1697638" cy="351833"/>
            <a:chOff x="1775931" y="1783057"/>
            <a:chExt cx="1424469" cy="880244"/>
          </a:xfrm>
        </p:grpSpPr>
        <p:cxnSp>
          <p:nvCxnSpPr>
            <p:cNvPr id="22" name="Прямая соединительная линия 21">
              <a:extLst>
                <a:ext uri="{FF2B5EF4-FFF2-40B4-BE49-F238E27FC236}">
                  <a16:creationId xmlns:a16="http://schemas.microsoft.com/office/drawing/2014/main" xmlns="" id="{FA315369-AF02-AC49-F51D-A1D8D28EB28B}"/>
                </a:ext>
              </a:extLst>
            </p:cNvPr>
            <p:cNvCxnSpPr/>
            <p:nvPr/>
          </p:nvCxnSpPr>
          <p:spPr>
            <a:xfrm>
              <a:off x="1775931" y="1783057"/>
              <a:ext cx="1424469" cy="0"/>
            </a:xfrm>
            <a:prstGeom prst="line">
              <a:avLst/>
            </a:prstGeom>
            <a:ln cap="rnd">
              <a:solidFill>
                <a:srgbClr val="63666A"/>
              </a:solidFill>
              <a:prstDash val="sysDash"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>
              <a:extLst>
                <a:ext uri="{FF2B5EF4-FFF2-40B4-BE49-F238E27FC236}">
                  <a16:creationId xmlns:a16="http://schemas.microsoft.com/office/drawing/2014/main" xmlns="" id="{2157842F-8B13-946B-77C6-3E9F79DE961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00400" y="1785428"/>
              <a:ext cx="0" cy="877873"/>
            </a:xfrm>
            <a:prstGeom prst="line">
              <a:avLst/>
            </a:prstGeom>
            <a:ln cap="rnd">
              <a:solidFill>
                <a:srgbClr val="63666A"/>
              </a:solidFill>
              <a:prstDash val="sysDash"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Группа 1">
            <a:extLst>
              <a:ext uri="{FF2B5EF4-FFF2-40B4-BE49-F238E27FC236}">
                <a16:creationId xmlns:a16="http://schemas.microsoft.com/office/drawing/2014/main" xmlns="" id="{5F66925B-BBBD-AB4C-C802-63462321DFD6}"/>
              </a:ext>
            </a:extLst>
          </p:cNvPr>
          <p:cNvGrpSpPr/>
          <p:nvPr/>
        </p:nvGrpSpPr>
        <p:grpSpPr>
          <a:xfrm>
            <a:off x="2868210" y="3429000"/>
            <a:ext cx="1274647" cy="115761"/>
            <a:chOff x="1775931" y="1783057"/>
            <a:chExt cx="1424469" cy="880244"/>
          </a:xfrm>
        </p:grpSpPr>
        <p:cxnSp>
          <p:nvCxnSpPr>
            <p:cNvPr id="10" name="Прямая соединительная линия 9">
              <a:extLst>
                <a:ext uri="{FF2B5EF4-FFF2-40B4-BE49-F238E27FC236}">
                  <a16:creationId xmlns:a16="http://schemas.microsoft.com/office/drawing/2014/main" xmlns="" id="{DC6DE443-4855-6B25-F1A5-1ABFE54C66F4}"/>
                </a:ext>
              </a:extLst>
            </p:cNvPr>
            <p:cNvCxnSpPr/>
            <p:nvPr/>
          </p:nvCxnSpPr>
          <p:spPr>
            <a:xfrm>
              <a:off x="1775931" y="1783057"/>
              <a:ext cx="1424469" cy="0"/>
            </a:xfrm>
            <a:prstGeom prst="line">
              <a:avLst/>
            </a:prstGeom>
            <a:ln cap="rnd">
              <a:solidFill>
                <a:srgbClr val="63666A"/>
              </a:solidFill>
              <a:prstDash val="sysDash"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>
              <a:extLst>
                <a:ext uri="{FF2B5EF4-FFF2-40B4-BE49-F238E27FC236}">
                  <a16:creationId xmlns:a16="http://schemas.microsoft.com/office/drawing/2014/main" xmlns="" id="{7EDFDB12-64C6-13A5-3FCE-3A57A8F8932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00400" y="1785428"/>
              <a:ext cx="0" cy="877873"/>
            </a:xfrm>
            <a:prstGeom prst="line">
              <a:avLst/>
            </a:prstGeom>
            <a:ln cap="rnd">
              <a:solidFill>
                <a:srgbClr val="63666A"/>
              </a:solidFill>
              <a:prstDash val="sysDash"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37DD502E-7313-9791-8D3E-4533C0E64368}"/>
              </a:ext>
            </a:extLst>
          </p:cNvPr>
          <p:cNvSpPr txBox="1"/>
          <p:nvPr/>
        </p:nvSpPr>
        <p:spPr>
          <a:xfrm>
            <a:off x="302596" y="3363838"/>
            <a:ext cx="3642552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solidFill>
                  <a:srgbClr val="333333"/>
                </a:solidFill>
                <a:latin typeface="PT Sans Bold" panose="020B0703020203020204" pitchFamily="34" charset="-52"/>
              </a:rPr>
              <a:t>КОМПЛЕКТ № 3 </a:t>
            </a:r>
          </a:p>
          <a:p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PT Sans Regular"/>
                <a:cs typeface="Segoe UI" panose="020B0502040204020203" pitchFamily="34" charset="0"/>
              </a:rPr>
              <a:t>«+ АРМ для ручной маркировки»</a:t>
            </a: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xmlns="" id="{3C273990-BEB3-6D71-C5C0-673799B327FA}"/>
              </a:ext>
            </a:extLst>
          </p:cNvPr>
          <p:cNvSpPr/>
          <p:nvPr/>
        </p:nvSpPr>
        <p:spPr>
          <a:xfrm>
            <a:off x="8294191" y="2577354"/>
            <a:ext cx="532039" cy="27699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1200" dirty="0">
                <a:solidFill>
                  <a:schemeClr val="bg1"/>
                </a:solidFill>
                <a:latin typeface="PT Sans Regular"/>
                <a:cs typeface="Segoe UI" panose="020B0502040204020203" pitchFamily="34" charset="0"/>
              </a:rPr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A3BD29B6-8279-55C7-2B36-C34865E6DE50}"/>
              </a:ext>
            </a:extLst>
          </p:cNvPr>
          <p:cNvSpPr txBox="1"/>
          <p:nvPr/>
        </p:nvSpPr>
        <p:spPr>
          <a:xfrm>
            <a:off x="8074865" y="1074629"/>
            <a:ext cx="4117135" cy="338554"/>
          </a:xfrm>
          <a:prstGeom prst="rect">
            <a:avLst/>
          </a:prstGeom>
          <a:solidFill>
            <a:srgbClr val="FFFC00"/>
          </a:solidFill>
          <a:ln>
            <a:solidFill>
              <a:srgbClr val="F6F52E"/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PT Sans Bold" panose="020B0703020203020204" pitchFamily="34" charset="-52"/>
                <a:cs typeface="Segoe UI" panose="020B0502040204020203" pitchFamily="34" charset="0"/>
              </a:rPr>
              <a:t>ЗАЯВКИ ПО РЕГИОНАМ </a:t>
            </a:r>
          </a:p>
        </p:txBody>
      </p:sp>
      <p:graphicFrame>
        <p:nvGraphicFramePr>
          <p:cNvPr id="35" name="Таблица 34">
            <a:extLst>
              <a:ext uri="{FF2B5EF4-FFF2-40B4-BE49-F238E27FC236}">
                <a16:creationId xmlns:a16="http://schemas.microsoft.com/office/drawing/2014/main" xmlns="" id="{408A0D7D-F2BD-8C7F-4A41-93C8C86E37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39773"/>
              </p:ext>
            </p:extLst>
          </p:nvPr>
        </p:nvGraphicFramePr>
        <p:xfrm>
          <a:off x="8074865" y="1418721"/>
          <a:ext cx="4117135" cy="4866861"/>
        </p:xfrm>
        <a:graphic>
          <a:graphicData uri="http://schemas.openxmlformats.org/drawingml/2006/table">
            <a:tbl>
              <a:tblPr/>
              <a:tblGrid>
                <a:gridCol w="3403577">
                  <a:extLst>
                    <a:ext uri="{9D8B030D-6E8A-4147-A177-3AD203B41FA5}">
                      <a16:colId xmlns:a16="http://schemas.microsoft.com/office/drawing/2014/main" xmlns="" val="303598803"/>
                    </a:ext>
                  </a:extLst>
                </a:gridCol>
                <a:gridCol w="713558">
                  <a:extLst>
                    <a:ext uri="{9D8B030D-6E8A-4147-A177-3AD203B41FA5}">
                      <a16:colId xmlns:a16="http://schemas.microsoft.com/office/drawing/2014/main" xmlns="" val="1564236567"/>
                    </a:ext>
                  </a:extLst>
                </a:gridCol>
              </a:tblGrid>
              <a:tr h="434678">
                <a:tc>
                  <a:txBody>
                    <a:bodyPr/>
                    <a:lstStyle/>
                    <a:p>
                      <a:pPr marL="180000" algn="l" fontAlgn="b"/>
                      <a:r>
                        <a:rPr lang="ru-RU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PT Sans Regular"/>
                          <a:ea typeface="+mn-ea"/>
                          <a:cs typeface="Segoe UI" panose="020B0502040204020203" pitchFamily="34" charset="0"/>
                        </a:rPr>
                        <a:t>БЕЛГОРОДСКАЯ ОБЛАСТЬ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PT Sans Bold" panose="020B0703020203020204" pitchFamily="34" charset="-52"/>
                          <a:ea typeface="+mn-ea"/>
                          <a:cs typeface="Segoe UI" panose="020B0502040204020203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94863771"/>
                  </a:ext>
                </a:extLst>
              </a:tr>
              <a:tr h="434678">
                <a:tc>
                  <a:txBody>
                    <a:bodyPr/>
                    <a:lstStyle/>
                    <a:p>
                      <a:pPr marL="180000" algn="l" fontAlgn="b"/>
                      <a:r>
                        <a:rPr lang="ru-RU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PT Sans Regular"/>
                          <a:ea typeface="+mn-ea"/>
                          <a:cs typeface="Segoe UI" panose="020B0502040204020203" pitchFamily="34" charset="0"/>
                        </a:rPr>
                        <a:t>ТОМСКАЯ ОБЛАСТЬ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PT Sans Bold" panose="020B0703020203020204" pitchFamily="34" charset="-52"/>
                          <a:ea typeface="+mn-ea"/>
                          <a:cs typeface="Segoe UI" panose="020B0502040204020203" pitchFamily="34" charset="0"/>
                        </a:rPr>
                        <a:t>2</a:t>
                      </a:r>
                    </a:p>
                  </a:txBody>
                  <a:tcPr marL="6350" marR="6350" marT="6350" marB="0" anchor="b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48092961"/>
                  </a:ext>
                </a:extLst>
              </a:tr>
              <a:tr h="434678">
                <a:tc>
                  <a:txBody>
                    <a:bodyPr/>
                    <a:lstStyle/>
                    <a:p>
                      <a:pPr marL="180000" algn="l" fontAlgn="b"/>
                      <a:r>
                        <a:rPr lang="ru-RU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PT Sans Regular"/>
                          <a:ea typeface="+mn-ea"/>
                          <a:cs typeface="Segoe UI" panose="020B0502040204020203" pitchFamily="34" charset="0"/>
                        </a:rPr>
                        <a:t>РЕСПУБЛИКА БАШКОРТОСТАН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PT Sans Bold" panose="020B0703020203020204" pitchFamily="34" charset="-52"/>
                          <a:ea typeface="+mn-ea"/>
                          <a:cs typeface="Segoe UI" panose="020B0502040204020203" pitchFamily="34" charset="0"/>
                        </a:rPr>
                        <a:t>2</a:t>
                      </a:r>
                    </a:p>
                  </a:txBody>
                  <a:tcPr marL="6350" marR="6350" marT="6350" marB="0" anchor="b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90113070"/>
                  </a:ext>
                </a:extLst>
              </a:tr>
              <a:tr h="434678">
                <a:tc>
                  <a:txBody>
                    <a:bodyPr/>
                    <a:lstStyle/>
                    <a:p>
                      <a:pPr marL="180000" algn="l" fontAlgn="b"/>
                      <a:r>
                        <a:rPr lang="ru-RU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PT Sans Regular"/>
                          <a:ea typeface="+mn-ea"/>
                          <a:cs typeface="Segoe UI" panose="020B0502040204020203" pitchFamily="34" charset="0"/>
                        </a:rPr>
                        <a:t>САМАРСКАЯ ОБЛАСТЬ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PT Sans Bold" panose="020B0703020203020204" pitchFamily="34" charset="-52"/>
                          <a:ea typeface="+mn-ea"/>
                          <a:cs typeface="Segoe UI" panose="020B0502040204020203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15035229"/>
                  </a:ext>
                </a:extLst>
              </a:tr>
              <a:tr h="434678">
                <a:tc>
                  <a:txBody>
                    <a:bodyPr/>
                    <a:lstStyle/>
                    <a:p>
                      <a:pPr marL="18000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PT Sans Regular"/>
                          <a:ea typeface="+mn-ea"/>
                          <a:cs typeface="Segoe UI" panose="020B0502040204020203" pitchFamily="34" charset="0"/>
                        </a:rPr>
                        <a:t>РЯЗАНСКАЯ ОБЛАСТЬ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PT Sans Bold" panose="020B0703020203020204" pitchFamily="34" charset="-52"/>
                          <a:ea typeface="+mn-ea"/>
                          <a:cs typeface="Segoe UI" panose="020B0502040204020203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60356473"/>
                  </a:ext>
                </a:extLst>
              </a:tr>
              <a:tr h="434678">
                <a:tc>
                  <a:txBody>
                    <a:bodyPr/>
                    <a:lstStyle/>
                    <a:p>
                      <a:pPr marL="180000" algn="l" fontAlgn="b"/>
                      <a:r>
                        <a:rPr lang="ru-RU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PT Sans Regular"/>
                          <a:ea typeface="+mn-ea"/>
                          <a:cs typeface="Segoe UI" panose="020B0502040204020203" pitchFamily="34" charset="0"/>
                        </a:rPr>
                        <a:t>АРХАНГЕЛЬСКАЯ ОБЛАСТЬ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PT Sans Bold" panose="020B0703020203020204" pitchFamily="34" charset="-52"/>
                          <a:ea typeface="+mn-ea"/>
                          <a:cs typeface="Segoe UI" panose="020B0502040204020203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69711965"/>
                  </a:ext>
                </a:extLst>
              </a:tr>
              <a:tr h="434678">
                <a:tc>
                  <a:txBody>
                    <a:bodyPr/>
                    <a:lstStyle/>
                    <a:p>
                      <a:pPr marL="180000" algn="l" fontAlgn="b"/>
                      <a:r>
                        <a:rPr lang="ru-RU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PT Sans Regular"/>
                          <a:ea typeface="+mn-ea"/>
                          <a:cs typeface="Segoe UI" panose="020B0502040204020203" pitchFamily="34" charset="0"/>
                        </a:rPr>
                        <a:t>ЛЕНИНГРАДСКАЯ ОБЛАСТЬ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PT Sans Bold" panose="020B0703020203020204" pitchFamily="34" charset="-52"/>
                          <a:ea typeface="+mn-ea"/>
                          <a:cs typeface="Segoe UI" panose="020B0502040204020203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69994352"/>
                  </a:ext>
                </a:extLst>
              </a:tr>
              <a:tr h="434678">
                <a:tc>
                  <a:txBody>
                    <a:bodyPr/>
                    <a:lstStyle/>
                    <a:p>
                      <a:pPr marL="180000" algn="l" fontAlgn="b"/>
                      <a:r>
                        <a:rPr lang="ru-RU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PT Sans Regular"/>
                          <a:ea typeface="+mn-ea"/>
                          <a:cs typeface="Segoe UI" panose="020B0502040204020203" pitchFamily="34" charset="0"/>
                        </a:rPr>
                        <a:t>ЯРОСЛАВСКАЯ ОБЛАСТЬ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PT Sans Bold" panose="020B0703020203020204" pitchFamily="34" charset="-52"/>
                          <a:ea typeface="+mn-ea"/>
                          <a:cs typeface="Segoe UI" panose="020B0502040204020203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97841785"/>
                  </a:ext>
                </a:extLst>
              </a:tr>
              <a:tr h="521037">
                <a:tc>
                  <a:txBody>
                    <a:bodyPr/>
                    <a:lstStyle/>
                    <a:p>
                      <a:pPr marL="180000" algn="l" fontAlgn="b"/>
                      <a:r>
                        <a:rPr lang="ru-RU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PT Sans Regular"/>
                          <a:ea typeface="+mn-ea"/>
                          <a:cs typeface="Segoe UI" panose="020B0502040204020203" pitchFamily="34" charset="0"/>
                        </a:rPr>
                        <a:t>ХАНТЫ-МАНСИЙСКИЙ АВТОНОМНЫЙ ОКРУГ – ЮГРА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PT Sans Bold" panose="020B0703020203020204" pitchFamily="34" charset="-52"/>
                          <a:ea typeface="+mn-ea"/>
                          <a:cs typeface="Segoe UI" panose="020B0502040204020203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32027137"/>
                  </a:ext>
                </a:extLst>
              </a:tr>
              <a:tr h="433722">
                <a:tc>
                  <a:txBody>
                    <a:bodyPr/>
                    <a:lstStyle/>
                    <a:p>
                      <a:pPr marL="180000" algn="l" fontAlgn="b"/>
                      <a:r>
                        <a:rPr lang="ru-RU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PT Sans Regular"/>
                          <a:ea typeface="+mn-ea"/>
                          <a:cs typeface="Segoe UI" panose="020B0502040204020203" pitchFamily="34" charset="0"/>
                        </a:rPr>
                        <a:t>ИРКУТСКАЯ ОБЛАСТЬ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PT Sans Bold" panose="020B0703020203020204" pitchFamily="34" charset="-52"/>
                          <a:ea typeface="+mn-ea"/>
                          <a:cs typeface="Segoe UI" panose="020B0502040204020203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66466507"/>
                  </a:ext>
                </a:extLst>
              </a:tr>
              <a:tr h="434678">
                <a:tc>
                  <a:txBody>
                    <a:bodyPr/>
                    <a:lstStyle/>
                    <a:p>
                      <a:pPr marL="180000" algn="l" fontAlgn="b"/>
                      <a:r>
                        <a:rPr lang="ru-RU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PT Sans Regular"/>
                          <a:ea typeface="+mn-ea"/>
                          <a:cs typeface="Segoe UI" panose="020B0502040204020203" pitchFamily="34" charset="0"/>
                        </a:rPr>
                        <a:t>ОРЕНБУРГСКАЯ ОБЛАСТЬ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PT Sans Bold" panose="020B0703020203020204" pitchFamily="34" charset="-52"/>
                          <a:ea typeface="+mn-ea"/>
                          <a:cs typeface="Segoe UI" panose="020B0502040204020203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47918816"/>
                  </a:ext>
                </a:extLst>
              </a:tr>
            </a:tbl>
          </a:graphicData>
        </a:graphic>
      </p:graphicFrame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AD687592-DBBD-4DB3-BFA2-0105835FCA6C}"/>
              </a:ext>
            </a:extLst>
          </p:cNvPr>
          <p:cNvSpPr txBox="1"/>
          <p:nvPr/>
        </p:nvSpPr>
        <p:spPr>
          <a:xfrm>
            <a:off x="322222" y="458506"/>
            <a:ext cx="7163818" cy="492827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>
              <a:lnSpc>
                <a:spcPct val="80000"/>
              </a:lnSpc>
              <a:defRPr sz="4400" b="1">
                <a:solidFill>
                  <a:schemeClr val="tx1">
                    <a:lumMod val="75000"/>
                  </a:schemeClr>
                </a:solidFill>
                <a:latin typeface="PT Sans Bold" panose="020B0703020203020204" pitchFamily="34" charset="-52"/>
                <a:cs typeface="Segoe UI" panose="020B0502040204020203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PT Sans Bold" panose="020B0703020203020204" pitchFamily="34" charset="-52"/>
                <a:ea typeface="+mn-ea"/>
                <a:cs typeface="Segoe UI" panose="020B0502040204020203" pitchFamily="34" charset="0"/>
              </a:rPr>
              <a:t>Программа поддержки по скидке КФХ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F4EE62F3-43B6-4559-B9BF-1836E607ADC4}"/>
              </a:ext>
            </a:extLst>
          </p:cNvPr>
          <p:cNvSpPr txBox="1"/>
          <p:nvPr/>
        </p:nvSpPr>
        <p:spPr>
          <a:xfrm>
            <a:off x="4689092" y="3613959"/>
            <a:ext cx="112242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6000" dirty="0">
                <a:solidFill>
                  <a:srgbClr val="434343"/>
                </a:solidFill>
                <a:latin typeface="PT Sans Bold" panose="020B0703020203020204" pitchFamily="34" charset="-52"/>
                <a:ea typeface="PT Sans Bold" panose="020B0703020203020204" pitchFamily="34" charset="-52"/>
                <a:cs typeface="Segoe UI" panose="020B0502040204020203" pitchFamily="34" charset="0"/>
              </a:rPr>
              <a:t>15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3318897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think-cell Slide" r:id="rId6" imgW="360" imgH="360" progId="">
                  <p:embed/>
                </p:oleObj>
              </mc:Choice>
              <mc:Fallback>
                <p:oleObj name="think-cell Slide" r:id="rId6" imgW="360" imgH="360" progId="">
                  <p:embed/>
                  <p:pic>
                    <p:nvPicPr>
                      <p:cNvPr id="3" name="Object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Прямоугольник 1" hidden="1">
            <a:extLst>
              <a:ext uri="{FF2B5EF4-FFF2-40B4-BE49-F238E27FC236}">
                <a16:creationId xmlns:a16="http://schemas.microsoft.com/office/drawing/2014/main" xmlns="" id="{8E841189-6E24-49EA-9893-B74D2F36E95F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595959"/>
          </a:solidFill>
          <a:ln w="9525" cap="rnd" cmpd="sng" algn="ctr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FFFFFF"/>
              </a:solidFill>
              <a:latin typeface="PT Sans Caption" panose="020B0603020203020204" pitchFamily="34" charset="-52"/>
              <a:ea typeface="+mj-ea"/>
              <a:cs typeface="+mj-cs"/>
              <a:sym typeface="PT Sans Caption" panose="020B0603020203020204" pitchFamily="34" charset="-52"/>
            </a:endParaRP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D0DA157E-3865-0A4C-9D6C-6B8A3E58F820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6329"/>
          <a:stretch/>
        </p:blipFill>
        <p:spPr>
          <a:xfrm>
            <a:off x="3047999" y="-1"/>
            <a:ext cx="9144001" cy="6858000"/>
          </a:xfrm>
          <a:prstGeom prst="rect">
            <a:avLst/>
          </a:prstGeom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F1F73F6B-46B6-EF4B-B677-B2FA21DE481E}"/>
              </a:ext>
            </a:extLst>
          </p:cNvPr>
          <p:cNvSpPr/>
          <p:nvPr/>
        </p:nvSpPr>
        <p:spPr>
          <a:xfrm>
            <a:off x="0" y="-1"/>
            <a:ext cx="6096000" cy="6858000"/>
          </a:xfrm>
          <a:prstGeom prst="rect">
            <a:avLst/>
          </a:prstGeom>
          <a:solidFill>
            <a:srgbClr val="6366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highlight>
                <a:srgbClr val="595959"/>
              </a:highlight>
            </a:endParaRP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xmlns="" id="{0E3CF5F0-1F20-6A4B-BB05-99540B8F50E0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4968" y="5015463"/>
            <a:ext cx="3920996" cy="733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926661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oiaNt5tRDyptgaA4sqg2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oiaNt5tRDyptgaA4sqg2A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5b2fe6c-a89c-4006-b884-e4d8ffca6dca">
      <Terms xmlns="http://schemas.microsoft.com/office/infopath/2007/PartnerControls"/>
    </lcf76f155ced4ddcb4097134ff3c332f>
    <TaxCatchAll xmlns="14c0de77-c0cc-4d76-b766-f17aec7e8faf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E3D0BD3DC96C34896F5A413E48494A5" ma:contentTypeVersion="16" ma:contentTypeDescription="Создание документа." ma:contentTypeScope="" ma:versionID="e8386678a9c3dcb7ba970ad771423c82">
  <xsd:schema xmlns:xsd="http://www.w3.org/2001/XMLSchema" xmlns:xs="http://www.w3.org/2001/XMLSchema" xmlns:p="http://schemas.microsoft.com/office/2006/metadata/properties" xmlns:ns2="14c0de77-c0cc-4d76-b766-f17aec7e8faf" xmlns:ns3="e5b2fe6c-a89c-4006-b884-e4d8ffca6dca" targetNamespace="http://schemas.microsoft.com/office/2006/metadata/properties" ma:root="true" ma:fieldsID="f809bcfbacbdcfa6e9409f5c719a2493" ns2:_="" ns3:_="">
    <xsd:import namespace="14c0de77-c0cc-4d76-b766-f17aec7e8faf"/>
    <xsd:import namespace="e5b2fe6c-a89c-4006-b884-e4d8ffca6dc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c0de77-c0cc-4d76-b766-f17aec7e8fa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Совместно с подробностями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e3c90b2b-7bac-441e-84f8-a9098cc6da53}" ma:internalName="TaxCatchAll" ma:showField="CatchAllData" ma:web="14c0de77-c0cc-4d76-b766-f17aec7e8fa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b2fe6c-a89c-4006-b884-e4d8ffca6d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Теги изображений" ma:readOnly="false" ma:fieldId="{5cf76f15-5ced-4ddc-b409-7134ff3c332f}" ma:taxonomyMulti="true" ma:sspId="915919eb-8f89-4ff6-a49a-b61123df44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2EFCD41-D149-420F-99F1-8ECCACD34E7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ACAFF75-CD46-4927-99C6-3282058DDBBF}">
  <ds:schemaRefs>
    <ds:schemaRef ds:uri="http://schemas.microsoft.com/office/2006/metadata/properties"/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e5b2fe6c-a89c-4006-b884-e4d8ffca6dca"/>
    <ds:schemaRef ds:uri="14c0de77-c0cc-4d76-b766-f17aec7e8faf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C9C6094B-482D-48A2-9900-CC198A2783EA}">
  <ds:schemaRefs>
    <ds:schemaRef ds:uri="14c0de77-c0cc-4d76-b766-f17aec7e8faf"/>
    <ds:schemaRef ds:uri="e5b2fe6c-a89c-4006-b884-e4d8ffca6dc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738</TotalTime>
  <Words>404</Words>
  <Application>Microsoft Office PowerPoint</Application>
  <PresentationFormat>Произвольный</PresentationFormat>
  <Paragraphs>165</Paragraphs>
  <Slides>8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Тема Office</vt:lpstr>
      <vt:lpstr>think-cell Slide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Самохвалова Татьяна</dc:creator>
  <cp:lastModifiedBy>Князева Ольга Олеговна</cp:lastModifiedBy>
  <cp:revision>36</cp:revision>
  <dcterms:created xsi:type="dcterms:W3CDTF">2023-02-22T10:44:41Z</dcterms:created>
  <dcterms:modified xsi:type="dcterms:W3CDTF">2023-05-29T12:15:05Z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0x0101004E3D0BD3DC96C34896F5A413E48494A5</vt:lpwstr>
  </property>
  <property fmtid="{D5CDD505-2E9C-101B-9397-08002B2CF9AE}" pid="3" name="MediaServiceImageTags">
    <vt:lpwstr/>
  </property>
</Properties>
</file>