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73" r:id="rId5"/>
    <p:sldId id="274" r:id="rId6"/>
    <p:sldId id="2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eception@vct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640960" cy="30963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Программы поддержки малого инновационного предпринимательства, реализуемые Фондом содействия развитию малых форм предприятий в научно-технической сфере</a:t>
            </a:r>
            <a:endParaRPr lang="ru-RU" sz="3600" dirty="0"/>
          </a:p>
        </p:txBody>
      </p:sp>
      <p:pic>
        <p:nvPicPr>
          <p:cNvPr id="3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9659"/>
            <a:ext cx="4680520" cy="23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16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Программа Старт-НТИ</a:t>
            </a:r>
            <a:br>
              <a:rPr lang="ru-RU" b="1" dirty="0" smtClean="0"/>
            </a:br>
            <a:r>
              <a:rPr lang="ru-RU" b="1" dirty="0" smtClean="0"/>
              <a:t>Участники конкурса</a:t>
            </a:r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Юридическое </a:t>
            </a:r>
            <a:r>
              <a:rPr lang="ru-RU" sz="2000" b="1" dirty="0"/>
              <a:t>лицо</a:t>
            </a:r>
            <a:r>
              <a:rPr lang="ru-RU" sz="20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1. </a:t>
            </a:r>
            <a:r>
              <a:rPr lang="ru-RU" sz="2000" dirty="0" smtClean="0"/>
              <a:t>Соответствие </a:t>
            </a:r>
            <a:r>
              <a:rPr lang="ru-RU" sz="2000" dirty="0"/>
              <a:t>критериям отнесения к субъекту малого предпринимательства в соответствии с Федеральным законом № 209-ФЗ от 24.07.2007 г</a:t>
            </a:r>
            <a:r>
              <a:rPr lang="ru-RU" sz="2000" dirty="0" smtClean="0"/>
              <a:t>.;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2. </a:t>
            </a:r>
            <a:r>
              <a:rPr lang="ru-RU" sz="2000" dirty="0"/>
              <a:t>Дата регистрации предприятия составляет не более </a:t>
            </a:r>
            <a:r>
              <a:rPr lang="ru-RU" sz="2000" dirty="0" smtClean="0"/>
              <a:t>3-х </a:t>
            </a:r>
            <a:r>
              <a:rPr lang="ru-RU" sz="2000" dirty="0"/>
              <a:t>лет с даты подачи заявки на конкурс;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3</a:t>
            </a:r>
            <a:r>
              <a:rPr lang="ru-RU" sz="2000" dirty="0" smtClean="0"/>
              <a:t>. </a:t>
            </a:r>
            <a:r>
              <a:rPr lang="ru-RU" sz="2000" dirty="0"/>
              <a:t>Среди видов экономической деятельности имеется код ОКВЭД </a:t>
            </a:r>
            <a:r>
              <a:rPr lang="ru-RU" sz="2000" dirty="0" smtClean="0"/>
              <a:t>72.1 «</a:t>
            </a:r>
            <a:r>
              <a:rPr lang="ru-RU" sz="2000" dirty="0"/>
              <a:t>Научные исследования и разработки в области естественных и технических наук</a:t>
            </a:r>
            <a:r>
              <a:rPr lang="ru-RU" sz="2000" dirty="0" smtClean="0"/>
              <a:t>»;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4. Находящееся </a:t>
            </a:r>
            <a:r>
              <a:rPr lang="ru-RU" sz="2000" dirty="0"/>
              <a:t>в Едином реестре субъектов </a:t>
            </a:r>
            <a:r>
              <a:rPr lang="ru-RU" sz="2000" dirty="0" smtClean="0"/>
              <a:t>МСП;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4</a:t>
            </a:r>
            <a:r>
              <a:rPr lang="ru-RU" sz="2000" dirty="0" smtClean="0"/>
              <a:t>. </a:t>
            </a:r>
            <a:r>
              <a:rPr lang="ru-RU" sz="2000" dirty="0"/>
              <a:t>Предприятие не являлось/не является победителем конкурсов, проводимых Фондом;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5</a:t>
            </a:r>
            <a:r>
              <a:rPr lang="ru-RU" sz="2000" dirty="0" smtClean="0"/>
              <a:t>. </a:t>
            </a:r>
            <a:r>
              <a:rPr lang="ru-RU" sz="2000" dirty="0"/>
              <a:t>Ведущие сотрудники предприятия (руководитель предприятия, научный руководитель проекта) не должны участвовать в других проектах, финансируемых Фондом.</a:t>
            </a:r>
          </a:p>
        </p:txBody>
      </p:sp>
      <p:pic>
        <p:nvPicPr>
          <p:cNvPr id="6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46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Программа </a:t>
            </a:r>
            <a:r>
              <a:rPr lang="ru-RU" b="1" dirty="0" smtClean="0"/>
              <a:t>Старт-НТИ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00" y="1628800"/>
            <a:ext cx="8784976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Объем гранта: </a:t>
            </a:r>
            <a:r>
              <a:rPr lang="ru-RU" dirty="0" smtClean="0"/>
              <a:t>до 3 млн. рублей</a:t>
            </a:r>
          </a:p>
          <a:p>
            <a:r>
              <a:rPr lang="ru-RU" dirty="0" smtClean="0"/>
              <a:t>Цель: проведение НИОКР</a:t>
            </a:r>
          </a:p>
          <a:p>
            <a:r>
              <a:rPr lang="ru-RU" dirty="0" smtClean="0"/>
              <a:t>Срок выполнения проекта: от 12 до 24 месяцев</a:t>
            </a:r>
          </a:p>
          <a:p>
            <a:r>
              <a:rPr lang="ru-RU" dirty="0" smtClean="0"/>
              <a:t>Срок подачи заявок: </a:t>
            </a:r>
            <a:r>
              <a:rPr lang="ru-RU" dirty="0" smtClean="0">
                <a:solidFill>
                  <a:srgbClr val="FF0000"/>
                </a:solidFill>
              </a:rPr>
              <a:t>до 31.05.2018 г.</a:t>
            </a:r>
          </a:p>
          <a:p>
            <a:r>
              <a:rPr lang="ru-RU" dirty="0" smtClean="0"/>
              <a:t>Форма подачи заявок: в сети Интернет по адресу </a:t>
            </a:r>
            <a:r>
              <a:rPr lang="en-US" dirty="0" smtClean="0"/>
              <a:t>http://online.fasie.ru</a:t>
            </a:r>
          </a:p>
          <a:p>
            <a:r>
              <a:rPr lang="ru-RU" dirty="0" err="1" smtClean="0"/>
              <a:t>Софинансирование</a:t>
            </a:r>
            <a:r>
              <a:rPr lang="ru-RU" dirty="0" smtClean="0"/>
              <a:t>: не требуется</a:t>
            </a:r>
            <a:endParaRPr lang="en-US" dirty="0" smtClean="0"/>
          </a:p>
          <a:p>
            <a:r>
              <a:rPr lang="ru-RU" dirty="0" smtClean="0"/>
              <a:t>Ссылка: </a:t>
            </a:r>
            <a:r>
              <a:rPr lang="en-US" dirty="0"/>
              <a:t>http://fasie.ru/press/fund/-start-nti-/</a:t>
            </a:r>
            <a:endParaRPr lang="ru-RU" dirty="0"/>
          </a:p>
        </p:txBody>
      </p:sp>
      <p:pic>
        <p:nvPicPr>
          <p:cNvPr id="5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79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Программа Развитие-НТИ</a:t>
            </a:r>
            <a:br>
              <a:rPr lang="ru-RU" b="1" dirty="0" smtClean="0"/>
            </a:br>
            <a:r>
              <a:rPr lang="ru-RU" b="1" dirty="0" smtClean="0"/>
              <a:t>Участники конкурса</a:t>
            </a:r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Юридическое лицо: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Относится </a:t>
            </a:r>
            <a:r>
              <a:rPr lang="ru-RU" sz="2400" dirty="0"/>
              <a:t>к субъектам малого предпринимательства 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(</a:t>
            </a:r>
            <a:r>
              <a:rPr lang="ru-RU" sz="2400" dirty="0"/>
              <a:t>в соответствии с ФЗ от 24.07.2007 № 209-ФЗ</a:t>
            </a:r>
            <a:r>
              <a:rPr lang="ru-RU" sz="2400" dirty="0" smtClean="0"/>
              <a:t>);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Среди видов экономической деятельности имеется код ОКВЭД 72.1 (ОК 029-2014 от </a:t>
            </a:r>
            <a:r>
              <a:rPr lang="ru-RU" sz="2400" dirty="0" smtClean="0"/>
              <a:t>01.02.2014);</a:t>
            </a:r>
          </a:p>
          <a:p>
            <a:pPr marL="0" indent="0">
              <a:buNone/>
            </a:pPr>
            <a:r>
              <a:rPr lang="ru-RU" sz="2400" dirty="0" smtClean="0"/>
              <a:t>3. Не имеющее </a:t>
            </a:r>
            <a:r>
              <a:rPr lang="ru-RU" sz="2400" dirty="0"/>
              <a:t>незавершенных договоров гранта с Фондом;</a:t>
            </a:r>
          </a:p>
          <a:p>
            <a:pPr marL="0" indent="0">
              <a:buNone/>
            </a:pPr>
            <a:r>
              <a:rPr lang="ru-RU" sz="2400" dirty="0" smtClean="0"/>
              <a:t>4. Имеющее </a:t>
            </a:r>
            <a:r>
              <a:rPr lang="ru-RU" sz="2400" dirty="0"/>
              <a:t>опыт проведения НИОКР и продаж собственной наукоемкой продукции.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6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86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Программа </a:t>
            </a:r>
            <a:r>
              <a:rPr lang="ru-RU" b="1" dirty="0" smtClean="0"/>
              <a:t>Развитие-НТИ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Условия финансирования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00" y="1700808"/>
            <a:ext cx="8784976" cy="4824536"/>
          </a:xfrm>
        </p:spPr>
        <p:txBody>
          <a:bodyPr>
            <a:normAutofit fontScale="92500"/>
          </a:bodyPr>
          <a:lstStyle/>
          <a:p>
            <a:r>
              <a:rPr lang="ru-RU" smtClean="0"/>
              <a:t>Объем гранта: </a:t>
            </a:r>
            <a:r>
              <a:rPr lang="ru-RU" dirty="0" smtClean="0"/>
              <a:t>до 20 млн. рублей</a:t>
            </a:r>
          </a:p>
          <a:p>
            <a:r>
              <a:rPr lang="ru-RU" dirty="0" smtClean="0"/>
              <a:t>Цель: проведение НИОКР</a:t>
            </a:r>
          </a:p>
          <a:p>
            <a:r>
              <a:rPr lang="ru-RU" dirty="0" smtClean="0"/>
              <a:t>Срок выполнения проекта: 24 месяца</a:t>
            </a:r>
          </a:p>
          <a:p>
            <a:r>
              <a:rPr lang="ru-RU" dirty="0" smtClean="0"/>
              <a:t>Срок подачи заявок: </a:t>
            </a:r>
            <a:r>
              <a:rPr lang="ru-RU" dirty="0">
                <a:solidFill>
                  <a:srgbClr val="FF0000"/>
                </a:solidFill>
              </a:rPr>
              <a:t>до 31.05.2018 г.</a:t>
            </a:r>
          </a:p>
          <a:p>
            <a:r>
              <a:rPr lang="ru-RU" dirty="0" smtClean="0"/>
              <a:t>Форма подачи заявок: в сети Интернет по адресу </a:t>
            </a:r>
            <a:r>
              <a:rPr lang="en-US" dirty="0" smtClean="0"/>
              <a:t>http://online.fasie.ru</a:t>
            </a:r>
          </a:p>
          <a:p>
            <a:r>
              <a:rPr lang="ru-RU" dirty="0" err="1" smtClean="0"/>
              <a:t>Софинансирование</a:t>
            </a:r>
            <a:r>
              <a:rPr lang="ru-RU" dirty="0" smtClean="0"/>
              <a:t>: не менее 30% от запрашиваемой суммы гранта</a:t>
            </a:r>
          </a:p>
          <a:p>
            <a:r>
              <a:rPr lang="ru-RU" dirty="0" smtClean="0"/>
              <a:t>Ссылка: </a:t>
            </a:r>
            <a:r>
              <a:rPr lang="en-US" dirty="0"/>
              <a:t>http://fasie.ru/press/fund/razvitie-nti-2018/</a:t>
            </a:r>
            <a:endParaRPr lang="ru-RU" dirty="0"/>
          </a:p>
        </p:txBody>
      </p:sp>
      <p:pic>
        <p:nvPicPr>
          <p:cNvPr id="5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43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Представитель </a:t>
            </a:r>
            <a:r>
              <a:rPr lang="ru-RU" dirty="0" smtClean="0"/>
              <a:t>Фонда</a:t>
            </a:r>
            <a:br>
              <a:rPr lang="ru-RU" dirty="0" smtClean="0"/>
            </a:br>
            <a:r>
              <a:rPr lang="ru-RU" dirty="0" smtClean="0"/>
              <a:t>по Волгоградской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Минаков Василий Андреевич</a:t>
            </a:r>
          </a:p>
          <a:p>
            <a:pPr marL="0" indent="0" algn="ctr">
              <a:buNone/>
            </a:pPr>
            <a:r>
              <a:rPr lang="ru-RU" dirty="0"/>
              <a:t>т</a:t>
            </a:r>
            <a:r>
              <a:rPr lang="ru-RU" dirty="0" smtClean="0"/>
              <a:t>елефон: (8442) 50-10-81</a:t>
            </a:r>
          </a:p>
          <a:p>
            <a:pPr marL="0" indent="0" algn="ctr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reception@vctt.ru</a:t>
            </a:r>
            <a:endParaRPr lang="ru-RU" dirty="0"/>
          </a:p>
        </p:txBody>
      </p:sp>
      <p:pic>
        <p:nvPicPr>
          <p:cNvPr id="5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77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2576C1-4DD1-4DBD-93CF-1D4EC058B285}"/>
</file>

<file path=customXml/itemProps2.xml><?xml version="1.0" encoding="utf-8"?>
<ds:datastoreItem xmlns:ds="http://schemas.openxmlformats.org/officeDocument/2006/customXml" ds:itemID="{E18D804B-72FF-447E-A6E4-3FFF54B8A834}"/>
</file>

<file path=customXml/itemProps3.xml><?xml version="1.0" encoding="utf-8"?>
<ds:datastoreItem xmlns:ds="http://schemas.openxmlformats.org/officeDocument/2006/customXml" ds:itemID="{D7E0AD06-F5DA-4C73-BA8E-76B3B8C19627}"/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307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Программы поддержки малого инновационного предпринимательства, реализуемые Фондом содействия развитию малых форм предприятий в научно-технической сфере</vt:lpstr>
      <vt:lpstr>Программа Старт-НТИ Участники конкурса</vt:lpstr>
      <vt:lpstr>Программа Старт-НТИ</vt:lpstr>
      <vt:lpstr>Программа Развитие-НТИ Участники конкурса</vt:lpstr>
      <vt:lpstr>Программа Развитие-НТИ Условия финансирования</vt:lpstr>
      <vt:lpstr>Представитель Фонда по Волгоградской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«СТАРТ-2014»</dc:title>
  <dc:creator>Admin</dc:creator>
  <cp:lastModifiedBy>ES_POPOVA</cp:lastModifiedBy>
  <cp:revision>74</cp:revision>
  <dcterms:created xsi:type="dcterms:W3CDTF">2014-04-29T06:54:09Z</dcterms:created>
  <dcterms:modified xsi:type="dcterms:W3CDTF">2018-04-26T13:11:34Z</dcterms:modified>
</cp:coreProperties>
</file>