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797675" cy="9874250"/>
  <p:defaultTextStyle>
    <a:defPPr>
      <a:defRPr lang="ru-RU"/>
    </a:defPPr>
    <a:lvl1pPr marL="0" algn="l" defTabSz="95771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55" algn="l" defTabSz="95771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711" algn="l" defTabSz="95771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67" algn="l" defTabSz="95771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422" algn="l" defTabSz="95771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78" algn="l" defTabSz="95771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133" algn="l" defTabSz="95771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989" algn="l" defTabSz="95771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845" algn="l" defTabSz="95771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50" y="-61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1" y="274640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5" y="4406902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5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1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5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4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1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98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8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1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55" indent="0">
              <a:buNone/>
              <a:defRPr sz="2100" b="1"/>
            </a:lvl2pPr>
            <a:lvl3pPr marL="957711" indent="0">
              <a:buNone/>
              <a:defRPr sz="1900" b="1"/>
            </a:lvl3pPr>
            <a:lvl4pPr marL="1436567" indent="0">
              <a:buNone/>
              <a:defRPr sz="1700" b="1"/>
            </a:lvl4pPr>
            <a:lvl5pPr marL="1915422" indent="0">
              <a:buNone/>
              <a:defRPr sz="1700" b="1"/>
            </a:lvl5pPr>
            <a:lvl6pPr marL="2394278" indent="0">
              <a:buNone/>
              <a:defRPr sz="1700" b="1"/>
            </a:lvl6pPr>
            <a:lvl7pPr marL="2873133" indent="0">
              <a:buNone/>
              <a:defRPr sz="1700" b="1"/>
            </a:lvl7pPr>
            <a:lvl8pPr marL="3351989" indent="0">
              <a:buNone/>
              <a:defRPr sz="1700" b="1"/>
            </a:lvl8pPr>
            <a:lvl9pPr marL="383084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6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4" y="1535114"/>
            <a:ext cx="4378590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55" indent="0">
              <a:buNone/>
              <a:defRPr sz="2100" b="1"/>
            </a:lvl2pPr>
            <a:lvl3pPr marL="957711" indent="0">
              <a:buNone/>
              <a:defRPr sz="1900" b="1"/>
            </a:lvl3pPr>
            <a:lvl4pPr marL="1436567" indent="0">
              <a:buNone/>
              <a:defRPr sz="1700" b="1"/>
            </a:lvl4pPr>
            <a:lvl5pPr marL="1915422" indent="0">
              <a:buNone/>
              <a:defRPr sz="1700" b="1"/>
            </a:lvl5pPr>
            <a:lvl6pPr marL="2394278" indent="0">
              <a:buNone/>
              <a:defRPr sz="1700" b="1"/>
            </a:lvl6pPr>
            <a:lvl7pPr marL="2873133" indent="0">
              <a:buNone/>
              <a:defRPr sz="1700" b="1"/>
            </a:lvl7pPr>
            <a:lvl8pPr marL="3351989" indent="0">
              <a:buNone/>
              <a:defRPr sz="1700" b="1"/>
            </a:lvl8pPr>
            <a:lvl9pPr marL="383084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4" y="2174876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4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55" indent="0">
              <a:buNone/>
              <a:defRPr sz="1200"/>
            </a:lvl2pPr>
            <a:lvl3pPr marL="957711" indent="0">
              <a:buNone/>
              <a:defRPr sz="1100"/>
            </a:lvl3pPr>
            <a:lvl4pPr marL="1436567" indent="0">
              <a:buNone/>
              <a:defRPr sz="1000"/>
            </a:lvl4pPr>
            <a:lvl5pPr marL="1915422" indent="0">
              <a:buNone/>
              <a:defRPr sz="1000"/>
            </a:lvl5pPr>
            <a:lvl6pPr marL="2394278" indent="0">
              <a:buNone/>
              <a:defRPr sz="1000"/>
            </a:lvl6pPr>
            <a:lvl7pPr marL="2873133" indent="0">
              <a:buNone/>
              <a:defRPr sz="1000"/>
            </a:lvl7pPr>
            <a:lvl8pPr marL="3351989" indent="0">
              <a:buNone/>
              <a:defRPr sz="1000"/>
            </a:lvl8pPr>
            <a:lvl9pPr marL="383084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6" y="4800602"/>
            <a:ext cx="5943600" cy="5667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55" indent="0">
              <a:buNone/>
              <a:defRPr sz="2900"/>
            </a:lvl2pPr>
            <a:lvl3pPr marL="957711" indent="0">
              <a:buNone/>
              <a:defRPr sz="2500"/>
            </a:lvl3pPr>
            <a:lvl4pPr marL="1436567" indent="0">
              <a:buNone/>
              <a:defRPr sz="2100"/>
            </a:lvl4pPr>
            <a:lvl5pPr marL="1915422" indent="0">
              <a:buNone/>
              <a:defRPr sz="2100"/>
            </a:lvl5pPr>
            <a:lvl6pPr marL="2394278" indent="0">
              <a:buNone/>
              <a:defRPr sz="2100"/>
            </a:lvl6pPr>
            <a:lvl7pPr marL="2873133" indent="0">
              <a:buNone/>
              <a:defRPr sz="2100"/>
            </a:lvl7pPr>
            <a:lvl8pPr marL="3351989" indent="0">
              <a:buNone/>
              <a:defRPr sz="2100"/>
            </a:lvl8pPr>
            <a:lvl9pPr marL="3830845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6" y="5367340"/>
            <a:ext cx="59436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78855" indent="0">
              <a:buNone/>
              <a:defRPr sz="1200"/>
            </a:lvl2pPr>
            <a:lvl3pPr marL="957711" indent="0">
              <a:buNone/>
              <a:defRPr sz="1100"/>
            </a:lvl3pPr>
            <a:lvl4pPr marL="1436567" indent="0">
              <a:buNone/>
              <a:defRPr sz="1000"/>
            </a:lvl4pPr>
            <a:lvl5pPr marL="1915422" indent="0">
              <a:buNone/>
              <a:defRPr sz="1000"/>
            </a:lvl5pPr>
            <a:lvl6pPr marL="2394278" indent="0">
              <a:buNone/>
              <a:defRPr sz="1000"/>
            </a:lvl6pPr>
            <a:lvl7pPr marL="2873133" indent="0">
              <a:buNone/>
              <a:defRPr sz="1000"/>
            </a:lvl7pPr>
            <a:lvl8pPr marL="3351989" indent="0">
              <a:buNone/>
              <a:defRPr sz="1000"/>
            </a:lvl8pPr>
            <a:lvl9pPr marL="383084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7"/>
            <a:ext cx="8915400" cy="1143000"/>
          </a:xfrm>
          <a:prstGeom prst="rect">
            <a:avLst/>
          </a:prstGeom>
        </p:spPr>
        <p:txBody>
          <a:bodyPr vert="horz" lIns="95771" tIns="47886" rIns="95771" bIns="4788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5771" tIns="47886" rIns="95771" bIns="4788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5771" tIns="47886" rIns="95771" bIns="4788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2"/>
            <a:ext cx="3136900" cy="365125"/>
          </a:xfrm>
          <a:prstGeom prst="rect">
            <a:avLst/>
          </a:prstGeom>
        </p:spPr>
        <p:txBody>
          <a:bodyPr vert="horz" lIns="95771" tIns="47886" rIns="95771" bIns="4788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5771" tIns="47886" rIns="95771" bIns="4788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11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41" indent="-359141" algn="l" defTabSz="957711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40" indent="-299284" algn="l" defTabSz="957711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39" indent="-239428" algn="l" defTabSz="95771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994" indent="-239428" algn="l" defTabSz="957711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51" indent="-239428" algn="l" defTabSz="957711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706" indent="-239428" algn="l" defTabSz="95771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61" indent="-239428" algn="l" defTabSz="95771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417" indent="-239428" algn="l" defTabSz="95771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72" indent="-239428" algn="l" defTabSz="95771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7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55" algn="l" defTabSz="9577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11" algn="l" defTabSz="9577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67" algn="l" defTabSz="9577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22" algn="l" defTabSz="9577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78" algn="l" defTabSz="9577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133" algn="l" defTabSz="9577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89" algn="l" defTabSz="9577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845" algn="l" defTabSz="9577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5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jpeg"/><Relationship Id="rId5" Type="http://schemas.openxmlformats.org/officeDocument/2006/relationships/image" Target="../media/image6.jpeg"/><Relationship Id="rId15" Type="http://schemas.openxmlformats.org/officeDocument/2006/relationships/image" Target="../media/image17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7562" y="0"/>
            <a:ext cx="9789537" cy="648072"/>
          </a:xfrm>
        </p:spPr>
        <p:txBody>
          <a:bodyPr>
            <a:noAutofit/>
          </a:bodyPr>
          <a:lstStyle/>
          <a:p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обучения работающих граждан </a:t>
            </a:r>
            <a:br>
              <a:rPr lang="ru-RU" sz="25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предпенсионного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возраста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5" y="1275258"/>
            <a:ext cx="2042786" cy="173211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181" y="2141316"/>
            <a:ext cx="2262252" cy="1392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785" y="1020420"/>
            <a:ext cx="2138499" cy="14804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689" y="1179002"/>
            <a:ext cx="915232" cy="84483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206" y="1473526"/>
            <a:ext cx="2456794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Выгнутая вверх стрелка 13"/>
          <p:cNvSpPr/>
          <p:nvPr/>
        </p:nvSpPr>
        <p:spPr>
          <a:xfrm rot="1021659">
            <a:off x="2055157" y="1784810"/>
            <a:ext cx="1332578" cy="433824"/>
          </a:xfrm>
          <a:prstGeom prst="curved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5771" tIns="47886" rIns="95771" bIns="47886" spcCol="0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 rot="6757362">
            <a:off x="2055099" y="2626430"/>
            <a:ext cx="581608" cy="1558139"/>
          </a:xfrm>
          <a:prstGeom prst="curved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5771" tIns="47886" rIns="95771" bIns="47886" spcCol="0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0552" y="718151"/>
            <a:ext cx="2808311" cy="773816"/>
          </a:xfrm>
          <a:prstGeom prst="rect">
            <a:avLst/>
          </a:prstGeom>
          <a:noFill/>
        </p:spPr>
        <p:txBody>
          <a:bodyPr wrap="square" lIns="95771" tIns="47886" rIns="95771" bIns="47886" rtlCol="0">
            <a:spAutoFit/>
          </a:bodyPr>
          <a:lstStyle/>
          <a:p>
            <a:pPr algn="ctr"/>
            <a:r>
              <a:rPr lang="ru-RU" sz="1100" dirty="0"/>
              <a:t>П</a:t>
            </a:r>
            <a:r>
              <a:rPr lang="ru-RU" sz="1100" dirty="0" smtClean="0"/>
              <a:t>о </a:t>
            </a:r>
            <a:r>
              <a:rPr lang="ru-RU" sz="1100" dirty="0"/>
              <a:t>вопросу организации обучения</a:t>
            </a:r>
          </a:p>
          <a:p>
            <a:pPr algn="ctr"/>
            <a:r>
              <a:rPr lang="ru-RU" sz="1100" dirty="0" smtClean="0"/>
              <a:t>работники могут </a:t>
            </a:r>
            <a:r>
              <a:rPr lang="ru-RU" sz="1100" dirty="0"/>
              <a:t>обратиться </a:t>
            </a:r>
            <a:r>
              <a:rPr lang="ru-RU" sz="1100" dirty="0" smtClean="0"/>
              <a:t>как к работодателю, так и в центр занятости населения </a:t>
            </a:r>
            <a:endParaRPr lang="ru-RU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-15543" y="3369068"/>
            <a:ext cx="2360513" cy="604539"/>
          </a:xfrm>
          <a:prstGeom prst="rect">
            <a:avLst/>
          </a:prstGeom>
          <a:noFill/>
        </p:spPr>
        <p:txBody>
          <a:bodyPr wrap="square" lIns="95771" tIns="47886" rIns="95771" bIns="47886" rtlCol="0">
            <a:spAutoFit/>
          </a:bodyPr>
          <a:lstStyle/>
          <a:p>
            <a:pPr algn="ctr"/>
            <a:r>
              <a:rPr lang="ru-RU" sz="1100" dirty="0"/>
              <a:t>Работодатель может </a:t>
            </a:r>
          </a:p>
          <a:p>
            <a:pPr algn="ctr"/>
            <a:r>
              <a:rPr lang="ru-RU" sz="1100" dirty="0"/>
              <a:t>предложить пройти обучение </a:t>
            </a:r>
          </a:p>
          <a:p>
            <a:pPr algn="ctr"/>
            <a:r>
              <a:rPr lang="ru-RU" sz="1100" dirty="0"/>
              <a:t>в целях сохранения рабочего места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06936" flipV="1">
            <a:off x="1752445" y="4259446"/>
            <a:ext cx="665473" cy="51058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43562" y="4242607"/>
            <a:ext cx="2042304" cy="1943367"/>
          </a:xfrm>
          <a:prstGeom prst="rect">
            <a:avLst/>
          </a:prstGeom>
          <a:noFill/>
        </p:spPr>
        <p:txBody>
          <a:bodyPr wrap="square" lIns="95771" tIns="47886" rIns="95771" bIns="47886" rtlCol="0">
            <a:spAutoFit/>
          </a:bodyPr>
          <a:lstStyle/>
          <a:p>
            <a:r>
              <a:rPr lang="ru-RU" sz="1200" dirty="0"/>
              <a:t>На обучение могут быть направлены только работники </a:t>
            </a:r>
            <a:r>
              <a:rPr lang="ru-RU" sz="1200" dirty="0" err="1"/>
              <a:t>предпенсионного</a:t>
            </a:r>
            <a:r>
              <a:rPr lang="ru-RU" sz="1200" dirty="0"/>
              <a:t> возраста, в течение пяти лет до наступления возраста, дающего право на страховую пенсию по старости, в том числе назначаемую досрочно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85867" y="3835253"/>
            <a:ext cx="2898902" cy="3159084"/>
          </a:xfrm>
          <a:prstGeom prst="rect">
            <a:avLst/>
          </a:prstGeom>
          <a:noFill/>
        </p:spPr>
        <p:txBody>
          <a:bodyPr wrap="square" lIns="95771" tIns="47886" rIns="95771" bIns="47886" rtlCol="0">
            <a:spAutoFit/>
          </a:bodyPr>
          <a:lstStyle/>
          <a:p>
            <a:r>
              <a:rPr lang="ru-RU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РАБОТОДАТЕЛЬ: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00" dirty="0"/>
              <a:t>выбирает профессию и образовательную организацию для обучения своих работников (</a:t>
            </a:r>
            <a:r>
              <a:rPr lang="ru-RU" sz="1100" i="1" dirty="0"/>
              <a:t>срок обучения – не более 3 месяцев, стоимость обучения – не более 68,5 </a:t>
            </a:r>
            <a:r>
              <a:rPr lang="ru-RU" sz="1100" i="1" dirty="0" err="1"/>
              <a:t>тыс.рублей</a:t>
            </a:r>
            <a:r>
              <a:rPr lang="ru-RU" sz="1100" i="1" dirty="0"/>
              <a:t> за 3 месяца</a:t>
            </a:r>
            <a:r>
              <a:rPr lang="ru-RU" sz="1100" dirty="0"/>
              <a:t>);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00" dirty="0"/>
              <a:t> обращается в центр занятости населения с заявкой на выделение финансовых средств для организации обучения своих работников;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00" dirty="0"/>
              <a:t>заключает с образовательной организацией договор  на обучение работников;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00" dirty="0"/>
              <a:t>направляет работников на обучение;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00" dirty="0"/>
              <a:t>сохраняет работникам занятость после успешного завершения профессионального обучения</a:t>
            </a:r>
          </a:p>
          <a:p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4480517" y="2410646"/>
            <a:ext cx="2666060" cy="1697513"/>
          </a:xfrm>
          <a:prstGeom prst="rect">
            <a:avLst/>
          </a:prstGeom>
          <a:noFill/>
        </p:spPr>
        <p:txBody>
          <a:bodyPr wrap="square" lIns="80897" tIns="40448" rIns="80897" bIns="40448" rtlCol="0">
            <a:spAutoFit/>
          </a:bodyPr>
          <a:lstStyle/>
          <a:p>
            <a:r>
              <a:rPr lang="ru-RU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ЗАНЯТОСТИ НАСЕЛЕНИЯ</a:t>
            </a:r>
            <a:r>
              <a:rPr lang="ru-RU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sz="11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обращении работодателя</a:t>
            </a:r>
            <a:endParaRPr lang="ru-RU" sz="11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00" dirty="0"/>
              <a:t>заключает с работодателем договор о совместной деятельности;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00" dirty="0"/>
              <a:t>перечисляет работодателю финансовые средства на организацию обучения работников</a:t>
            </a:r>
            <a:r>
              <a:rPr lang="ru-RU" sz="1100" dirty="0" smtClean="0"/>
              <a:t>;</a:t>
            </a:r>
            <a:endParaRPr lang="ru-RU" sz="800" dirty="0" smtClean="0"/>
          </a:p>
          <a:p>
            <a:pPr marL="151682" indent="-151682">
              <a:buFont typeface="Wingdings" panose="05000000000000000000" pitchFamily="2" charset="2"/>
              <a:buChar char="ü"/>
            </a:pPr>
            <a:endParaRPr lang="ru-RU" sz="600" dirty="0"/>
          </a:p>
          <a:p>
            <a:pPr algn="r"/>
            <a:r>
              <a:rPr lang="ru-RU" sz="11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sz="11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обращении </a:t>
            </a:r>
            <a:r>
              <a:rPr lang="ru-RU" sz="11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работника</a:t>
            </a:r>
            <a:endParaRPr lang="ru-RU" sz="11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ru-RU" sz="1100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5638" y="4007528"/>
            <a:ext cx="950362" cy="877257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01" y="5056285"/>
            <a:ext cx="912175" cy="59557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149" y="4399325"/>
            <a:ext cx="1005428" cy="65696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769" y="4607518"/>
            <a:ext cx="639668" cy="85755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7308288" y="3036768"/>
            <a:ext cx="2683166" cy="1559014"/>
          </a:xfrm>
          <a:prstGeom prst="rect">
            <a:avLst/>
          </a:prstGeom>
          <a:noFill/>
        </p:spPr>
        <p:txBody>
          <a:bodyPr wrap="square" lIns="80897" tIns="40448" rIns="80897" bIns="40448" rtlCol="0">
            <a:spAutoFit/>
          </a:bodyPr>
          <a:lstStyle/>
          <a:p>
            <a:r>
              <a:rPr lang="ru-RU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ОРГАНИЗАЦИЯ: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00" dirty="0"/>
              <a:t>оказывает работникам образовательные услуги;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00" dirty="0"/>
              <a:t>выдает по окончании обучения документы установленного образца (диплом, удостоверение, свидетельство);</a:t>
            </a:r>
          </a:p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490090" y="5679518"/>
            <a:ext cx="4358727" cy="1158904"/>
          </a:xfrm>
          <a:prstGeom prst="rect">
            <a:avLst/>
          </a:prstGeom>
          <a:noFill/>
        </p:spPr>
        <p:txBody>
          <a:bodyPr wrap="square" lIns="80897" tIns="40448" rIns="80897" bIns="40448" rtlCol="0">
            <a:spAutoFit/>
          </a:bodyPr>
          <a:lstStyle/>
          <a:p>
            <a:r>
              <a:rPr lang="ru-RU" sz="1000" dirty="0"/>
              <a:t>Образовательные услуги могут оказывать организации, имеющие лицензию на осуществление образовательной деятельности: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000" dirty="0" smtClean="0"/>
              <a:t>образовательные </a:t>
            </a:r>
            <a:r>
              <a:rPr lang="ru-RU" sz="1000" dirty="0"/>
              <a:t>организации, </a:t>
            </a:r>
            <a:r>
              <a:rPr lang="ru-RU" sz="1000" dirty="0" smtClean="0"/>
              <a:t>включенные </a:t>
            </a:r>
            <a:r>
              <a:rPr lang="ru-RU" sz="1000" dirty="0"/>
              <a:t>в </a:t>
            </a:r>
            <a:r>
              <a:rPr lang="ru-RU" sz="1000" dirty="0" smtClean="0"/>
              <a:t>Реестр </a:t>
            </a:r>
            <a:r>
              <a:rPr lang="ru-RU" sz="1000" dirty="0"/>
              <a:t>образовательных организаций для профессионального обучения и дополнительного профессионального образования лиц </a:t>
            </a:r>
            <a:r>
              <a:rPr lang="ru-RU" sz="1000" dirty="0" err="1"/>
              <a:t>предпенсионного</a:t>
            </a:r>
            <a:r>
              <a:rPr lang="ru-RU" sz="1000" dirty="0"/>
              <a:t> возраста;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000" dirty="0" smtClean="0"/>
              <a:t>специализированные </a:t>
            </a:r>
            <a:r>
              <a:rPr lang="ru-RU" sz="1000" dirty="0"/>
              <a:t>структурные образовательные подразделения работодателя</a:t>
            </a: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212" y="5866830"/>
            <a:ext cx="885249" cy="638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Выгнутая вверх стрелка 2"/>
          <p:cNvSpPr/>
          <p:nvPr/>
        </p:nvSpPr>
        <p:spPr>
          <a:xfrm rot="21076406">
            <a:off x="1913653" y="1402881"/>
            <a:ext cx="3023935" cy="594261"/>
          </a:xfrm>
          <a:prstGeom prst="curvedDownArrow">
            <a:avLst>
              <a:gd name="adj1" fmla="val 25000"/>
              <a:gd name="adj2" fmla="val 59006"/>
              <a:gd name="adj3" fmla="val 25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65166" y="3835253"/>
            <a:ext cx="222008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00" dirty="0"/>
              <a:t>о</a:t>
            </a:r>
            <a:r>
              <a:rPr lang="ru-RU" sz="1100" dirty="0" smtClean="0"/>
              <a:t>пределяет профессию для обучения работника;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00" dirty="0" smtClean="0"/>
              <a:t>заключает с образовательной организацией договор на обучение работников (в соотв. с Федеральным законом от 05.04.2013  №44-ФЗ);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00" dirty="0" smtClean="0"/>
              <a:t> направляет </a:t>
            </a:r>
            <a:br>
              <a:rPr lang="ru-RU" sz="1100" dirty="0" smtClean="0"/>
            </a:br>
            <a:r>
              <a:rPr lang="ru-RU" sz="1100" dirty="0" smtClean="0"/>
              <a:t>работника </a:t>
            </a:r>
            <a:br>
              <a:rPr lang="ru-RU" sz="1100" dirty="0" smtClean="0"/>
            </a:br>
            <a:r>
              <a:rPr lang="ru-RU" sz="1100" dirty="0" smtClean="0"/>
              <a:t>на обучение</a:t>
            </a:r>
            <a:endParaRPr lang="ru-RU" sz="11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458" y="0"/>
            <a:ext cx="1608542" cy="4046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581" y="2293716"/>
            <a:ext cx="2262252" cy="1392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54236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7562" y="0"/>
            <a:ext cx="9789537" cy="648072"/>
          </a:xfrm>
        </p:spPr>
        <p:txBody>
          <a:bodyPr>
            <a:noAutofit/>
          </a:bodyPr>
          <a:lstStyle/>
          <a:p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обучения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незанятых  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 </a:t>
            </a:r>
            <a:br>
              <a:rPr lang="ru-RU" sz="25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предпенсионного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возраста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15" y="599080"/>
            <a:ext cx="2103147" cy="1456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929" y="2043355"/>
            <a:ext cx="915232" cy="84483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035" y="738098"/>
            <a:ext cx="2456794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/>
          <p:cNvSpPr txBox="1"/>
          <p:nvPr/>
        </p:nvSpPr>
        <p:spPr>
          <a:xfrm>
            <a:off x="64862" y="2250266"/>
            <a:ext cx="2271600" cy="835371"/>
          </a:xfrm>
          <a:prstGeom prst="rect">
            <a:avLst/>
          </a:prstGeom>
          <a:noFill/>
        </p:spPr>
        <p:txBody>
          <a:bodyPr wrap="square" lIns="95771" tIns="47886" rIns="95771" bIns="47886" rtlCol="0">
            <a:spAutoFit/>
          </a:bodyPr>
          <a:lstStyle/>
          <a:p>
            <a:pPr algn="ctr"/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НЕЗАНЯТЫЕ ГРАЖДАНЕ </a:t>
            </a:r>
            <a:r>
              <a:rPr lang="ru-RU" sz="1200" dirty="0" smtClean="0"/>
              <a:t>обращаются </a:t>
            </a:r>
            <a:r>
              <a:rPr lang="ru-RU" sz="1200" dirty="0" smtClean="0"/>
              <a:t>в центр занятости </a:t>
            </a:r>
            <a:r>
              <a:rPr lang="ru-RU" sz="1200" dirty="0" smtClean="0"/>
              <a:t>населения</a:t>
            </a:r>
            <a:br>
              <a:rPr lang="ru-RU" sz="1200" dirty="0" smtClean="0"/>
            </a:br>
            <a:endParaRPr lang="ru-RU" sz="1200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06936" flipV="1">
            <a:off x="1657184" y="4567087"/>
            <a:ext cx="665473" cy="51058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43562" y="4561480"/>
            <a:ext cx="2042304" cy="1943367"/>
          </a:xfrm>
          <a:prstGeom prst="rect">
            <a:avLst/>
          </a:prstGeom>
          <a:noFill/>
        </p:spPr>
        <p:txBody>
          <a:bodyPr wrap="square" lIns="95771" tIns="47886" rIns="95771" bIns="47886" rtlCol="0">
            <a:spAutoFit/>
          </a:bodyPr>
          <a:lstStyle/>
          <a:p>
            <a:r>
              <a:rPr lang="ru-RU" sz="1200" dirty="0"/>
              <a:t>На обучение могут быть направлены только работники </a:t>
            </a:r>
            <a:r>
              <a:rPr lang="ru-RU" sz="1200" dirty="0" err="1"/>
              <a:t>предпенсионного</a:t>
            </a:r>
            <a:r>
              <a:rPr lang="ru-RU" sz="1200" dirty="0"/>
              <a:t> возраста, в течение пяти лет до наступления возраста, дающего право на страховую пенсию по старости, в том числе назначаемую досрочно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30959" y="2327109"/>
            <a:ext cx="2578026" cy="4344024"/>
          </a:xfrm>
          <a:prstGeom prst="rect">
            <a:avLst/>
          </a:prstGeom>
          <a:noFill/>
        </p:spPr>
        <p:txBody>
          <a:bodyPr wrap="square" lIns="95771" tIns="47886" rIns="95771" bIns="47886" rtlCol="0">
            <a:spAutoFit/>
          </a:bodyPr>
          <a:lstStyle/>
          <a:p>
            <a:pPr algn="ctr"/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ЗАНЯТОСТИ НАСЕЛЕНИЯ: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200" dirty="0"/>
              <a:t>определяет профессию для обучения </a:t>
            </a:r>
            <a:r>
              <a:rPr lang="ru-RU" sz="1200" dirty="0" smtClean="0"/>
              <a:t>незанятых граждан </a:t>
            </a:r>
            <a:r>
              <a:rPr lang="ru-RU" sz="1200" dirty="0" smtClean="0"/>
              <a:t>(</a:t>
            </a:r>
            <a:r>
              <a:rPr lang="ru-RU" sz="1200" i="1" dirty="0" smtClean="0"/>
              <a:t>срок </a:t>
            </a:r>
            <a:r>
              <a:rPr lang="ru-RU" sz="1200" i="1" dirty="0"/>
              <a:t>обучения – не более 3 месяцев, стоимость обучения – не более 68,5 </a:t>
            </a:r>
            <a:r>
              <a:rPr lang="ru-RU" sz="1200" i="1" dirty="0" err="1"/>
              <a:t>тыс.рублей</a:t>
            </a:r>
            <a:r>
              <a:rPr lang="ru-RU" sz="1200" i="1" dirty="0"/>
              <a:t> за 3 месяца</a:t>
            </a:r>
            <a:r>
              <a:rPr lang="ru-RU" sz="1200" dirty="0"/>
              <a:t>);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200" dirty="0"/>
              <a:t> </a:t>
            </a:r>
            <a:r>
              <a:rPr lang="ru-RU" sz="1200" dirty="0"/>
              <a:t>заключает с образовательной организацией договор на обучение </a:t>
            </a:r>
            <a:r>
              <a:rPr lang="ru-RU" sz="1200" dirty="0" smtClean="0"/>
              <a:t>незанятых граждан (в </a:t>
            </a:r>
            <a:r>
              <a:rPr lang="ru-RU" sz="1200" dirty="0"/>
              <a:t>соотв. </a:t>
            </a:r>
            <a:r>
              <a:rPr lang="ru-RU" sz="1200" dirty="0" smtClean="0"/>
              <a:t>с Федеральным </a:t>
            </a:r>
            <a:r>
              <a:rPr lang="ru-RU" sz="1200" dirty="0"/>
              <a:t>законом от 05.04.2013  №44-ФЗ);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200" dirty="0" smtClean="0"/>
              <a:t>направляет  незанятых граждан на обучение;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200" dirty="0"/>
              <a:t>перечисляет </a:t>
            </a:r>
            <a:r>
              <a:rPr lang="ru-RU" sz="1200" dirty="0" smtClean="0"/>
              <a:t>образовательной организации финансовые </a:t>
            </a:r>
            <a:r>
              <a:rPr lang="ru-RU" sz="1200" dirty="0"/>
              <a:t>средства на организацию обучения </a:t>
            </a:r>
            <a:r>
              <a:rPr lang="ru-RU" sz="1200" dirty="0" smtClean="0"/>
              <a:t>незанятых граждан;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200" dirty="0"/>
              <a:t>в</a:t>
            </a:r>
            <a:r>
              <a:rPr lang="ru-RU" sz="1200" dirty="0" smtClean="0"/>
              <a:t>ыплачивает незанятому гражданину стипендию в размере величины МРОТ </a:t>
            </a:r>
            <a:br>
              <a:rPr lang="ru-RU" sz="1200" dirty="0" smtClean="0"/>
            </a:br>
            <a:r>
              <a:rPr lang="ru-RU" sz="1200" dirty="0" smtClean="0"/>
              <a:t>(в 2019 г. – 11 280 руб</a:t>
            </a:r>
            <a:r>
              <a:rPr lang="ru-RU" sz="1200" dirty="0" smtClean="0"/>
              <a:t>.)</a:t>
            </a:r>
            <a:endParaRPr lang="ru-RU" sz="1200" dirty="0"/>
          </a:p>
          <a:p>
            <a:endParaRPr lang="ru-RU" sz="1200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813" y="1907061"/>
            <a:ext cx="950362" cy="877257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503" y="1459531"/>
            <a:ext cx="912175" cy="59557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12" y="617833"/>
            <a:ext cx="1005428" cy="65696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160" y="969858"/>
            <a:ext cx="639668" cy="85755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808985" y="2327109"/>
            <a:ext cx="2640221" cy="1666735"/>
          </a:xfrm>
          <a:prstGeom prst="rect">
            <a:avLst/>
          </a:prstGeom>
          <a:noFill/>
        </p:spPr>
        <p:txBody>
          <a:bodyPr wrap="square" lIns="80897" tIns="40448" rIns="80897" bIns="40448" rtlCol="0">
            <a:spAutoFit/>
          </a:bodyPr>
          <a:lstStyle/>
          <a:p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ОРГАНИЗАЦИЯ: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200" dirty="0"/>
              <a:t>оказывает </a:t>
            </a:r>
            <a:r>
              <a:rPr lang="ru-RU" sz="1200" dirty="0" smtClean="0"/>
              <a:t>незанятым гражданам  </a:t>
            </a:r>
            <a:r>
              <a:rPr lang="ru-RU" sz="1200" dirty="0"/>
              <a:t>образовательные услуги;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200" dirty="0"/>
              <a:t>выдает по окончании обучения документы установленного образца (диплом, удостоверение, свидетельство</a:t>
            </a:r>
            <a:r>
              <a:rPr lang="ru-RU" sz="1200" dirty="0" smtClean="0"/>
              <a:t>)</a:t>
            </a:r>
            <a:endParaRPr lang="ru-RU" sz="1200" dirty="0"/>
          </a:p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845292" y="4221088"/>
            <a:ext cx="2182839" cy="2282288"/>
          </a:xfrm>
          <a:prstGeom prst="rect">
            <a:avLst/>
          </a:prstGeom>
          <a:noFill/>
        </p:spPr>
        <p:txBody>
          <a:bodyPr wrap="square" lIns="80897" tIns="40448" rIns="80897" bIns="40448" rtlCol="0">
            <a:spAutoFit/>
          </a:bodyPr>
          <a:lstStyle/>
          <a:p>
            <a:r>
              <a:rPr lang="ru-RU" sz="1100" dirty="0"/>
              <a:t>Образовательные услуги могут оказывать </a:t>
            </a:r>
            <a:r>
              <a:rPr lang="ru-RU" sz="1100" dirty="0" smtClean="0"/>
              <a:t>организации: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dirty="0" smtClean="0"/>
              <a:t>имеющие </a:t>
            </a:r>
            <a:r>
              <a:rPr lang="ru-RU" sz="1100" dirty="0"/>
              <a:t>лицензию на осуществление образовательной деятельности: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dirty="0" smtClean="0"/>
              <a:t>включенные </a:t>
            </a:r>
            <a:r>
              <a:rPr lang="ru-RU" sz="1100" dirty="0"/>
              <a:t>в </a:t>
            </a:r>
            <a:r>
              <a:rPr lang="ru-RU" sz="1100" dirty="0" smtClean="0"/>
              <a:t>Реестр </a:t>
            </a:r>
            <a:r>
              <a:rPr lang="ru-RU" sz="1100" dirty="0"/>
              <a:t>образовательных организаций для профессионального обучения и дополнительного профессионального образования лиц </a:t>
            </a:r>
            <a:r>
              <a:rPr lang="ru-RU" sz="1100" dirty="0" err="1"/>
              <a:t>предпенсионного</a:t>
            </a:r>
            <a:r>
              <a:rPr lang="ru-RU" sz="1100" dirty="0"/>
              <a:t> </a:t>
            </a:r>
            <a:r>
              <a:rPr lang="ru-RU" sz="1100" dirty="0" smtClean="0"/>
              <a:t>возраста</a:t>
            </a:r>
            <a:r>
              <a:rPr lang="ru-RU" sz="1100" dirty="0"/>
              <a:t>.</a:t>
            </a:r>
            <a:endParaRPr lang="ru-RU" sz="1100" dirty="0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292" y="3649548"/>
            <a:ext cx="885249" cy="638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72" y="3085637"/>
            <a:ext cx="1927266" cy="1284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458" y="0"/>
            <a:ext cx="1608542" cy="4046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736" y="1004094"/>
            <a:ext cx="1984523" cy="13230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933" y="3091746"/>
            <a:ext cx="1631272" cy="11293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7363829" y="4180606"/>
            <a:ext cx="242658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ЗАНЯТОСТИ НАСЕЛЕНИЯ:</a:t>
            </a: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00" dirty="0" smtClean="0"/>
              <a:t>Оказывает содействие незанятым гражданам в трудоустройстве после успешного завершения обучения</a:t>
            </a:r>
            <a:endParaRPr lang="ru-RU" sz="11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131" y="5060679"/>
            <a:ext cx="1556863" cy="1037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" name="Прямоугольник 29"/>
          <p:cNvSpPr/>
          <p:nvPr/>
        </p:nvSpPr>
        <p:spPr>
          <a:xfrm>
            <a:off x="7316113" y="6021275"/>
            <a:ext cx="24265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РАБОТОДАТЕЛЬ:</a:t>
            </a:r>
            <a:endParaRPr lang="ru-RU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51682" indent="-151682">
              <a:buFont typeface="Wingdings" panose="05000000000000000000" pitchFamily="2" charset="2"/>
              <a:buChar char="ü"/>
            </a:pPr>
            <a:r>
              <a:rPr lang="ru-RU" sz="1100" dirty="0"/>
              <a:t>п</a:t>
            </a:r>
            <a:r>
              <a:rPr lang="ru-RU" sz="1100" dirty="0" smtClean="0"/>
              <a:t>ринимает  незанятых граждан  на работу на свободные рабочие места (вакансии)</a:t>
            </a:r>
            <a:endParaRPr lang="ru-RU" sz="1100" dirty="0"/>
          </a:p>
        </p:txBody>
      </p:sp>
      <p:sp>
        <p:nvSpPr>
          <p:cNvPr id="15" name="Двойная стрелка влево/вверх 14"/>
          <p:cNvSpPr/>
          <p:nvPr/>
        </p:nvSpPr>
        <p:spPr>
          <a:xfrm rot="10800000">
            <a:off x="7122373" y="3605538"/>
            <a:ext cx="1017560" cy="943274"/>
          </a:xfrm>
          <a:prstGeom prst="leftUpArrow">
            <a:avLst>
              <a:gd name="adj1" fmla="val 11721"/>
              <a:gd name="adj2" fmla="val 18089"/>
              <a:gd name="adj3" fmla="val 2205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8373828" y="2847734"/>
            <a:ext cx="211166" cy="30131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8744403" y="2847187"/>
            <a:ext cx="211166" cy="30131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9115994" y="2836227"/>
            <a:ext cx="211166" cy="30131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2087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C14F31-F6A6-4AE9-824A-69791E5F7F46}"/>
</file>

<file path=customXml/itemProps2.xml><?xml version="1.0" encoding="utf-8"?>
<ds:datastoreItem xmlns:ds="http://schemas.openxmlformats.org/officeDocument/2006/customXml" ds:itemID="{82A4B9A0-EAD3-4EE3-92D2-A8851489A2AB}"/>
</file>

<file path=customXml/itemProps3.xml><?xml version="1.0" encoding="utf-8"?>
<ds:datastoreItem xmlns:ds="http://schemas.openxmlformats.org/officeDocument/2006/customXml" ds:itemID="{A794332B-1982-4325-B980-7B06CDCDAC84}"/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447</Words>
  <Application>Microsoft Office PowerPoint</Application>
  <PresentationFormat>Лист A4 (210x297 мм)</PresentationFormat>
  <Paragraphs>47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Организация обучения работающих граждан  предпенсионного возраста</vt:lpstr>
      <vt:lpstr>Организация обучения для незанятых  граждан  предпенсионного возраста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</dc:title>
  <dc:creator>Белоусова Екатерина Васильевна</dc:creator>
  <cp:lastModifiedBy>Белоусова Екатерина Васильевна</cp:lastModifiedBy>
  <cp:revision>50</cp:revision>
  <cp:lastPrinted>2019-09-06T07:58:13Z</cp:lastPrinted>
  <dcterms:created xsi:type="dcterms:W3CDTF">2019-09-03T05:21:53Z</dcterms:created>
  <dcterms:modified xsi:type="dcterms:W3CDTF">2019-09-06T08:00:30Z</dcterms:modified>
</cp:coreProperties>
</file>