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2.xml" ContentType="application/vnd.openxmlformats-officedocument.presentationml.tags+xml"/>
  <Override PartName="/ppt/tags/tag6.xml" ContentType="application/vnd.openxmlformats-officedocument.presentationml.tags+xml"/>
  <Override PartName="/ppt/tags/tag5.xml" ContentType="application/vnd.openxmlformats-officedocument.presentationml.tags+xml"/>
  <Override PartName="/ppt/tags/tag4.xml" ContentType="application/vnd.openxmlformats-officedocument.presentationml.tags+xml"/>
  <Override PartName="/ppt/tags/tag3.xml" ContentType="application/vnd.openxmlformats-officedocument.presentationml.tag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889" r:id="rId1"/>
  </p:sldMasterIdLst>
  <p:notesMasterIdLst>
    <p:notesMasterId r:id="rId8"/>
  </p:notesMasterIdLst>
  <p:handoutMasterIdLst>
    <p:handoutMasterId r:id="rId9"/>
  </p:handoutMasterIdLst>
  <p:sldIdLst>
    <p:sldId id="1541" r:id="rId2"/>
    <p:sldId id="1538" r:id="rId3"/>
    <p:sldId id="1537" r:id="rId4"/>
    <p:sldId id="1539" r:id="rId5"/>
    <p:sldId id="1542" r:id="rId6"/>
    <p:sldId id="1540" r:id="rId7"/>
  </p:sldIdLst>
  <p:sldSz cx="12599988" cy="864076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79191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58383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437574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916765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395957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875148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354339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833531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134A73B-D397-4333-9346-1DAFC83CF2E5}">
          <p14:sldIdLst>
            <p14:sldId id="1541"/>
            <p14:sldId id="1538"/>
            <p14:sldId id="1537"/>
            <p14:sldId id="1539"/>
            <p14:sldId id="1542"/>
            <p14:sldId id="154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363" userDrawn="1">
          <p15:clr>
            <a:srgbClr val="A4A3A4"/>
          </p15:clr>
        </p15:guide>
        <p15:guide id="2" orient="horz" pos="839" userDrawn="1">
          <p15:clr>
            <a:srgbClr val="A4A3A4"/>
          </p15:clr>
        </p15:guide>
        <p15:guide id="3" orient="horz" pos="5080" userDrawn="1">
          <p15:clr>
            <a:srgbClr val="A4A3A4"/>
          </p15:clr>
        </p15:guide>
        <p15:guide id="5" orient="horz" pos="1588" userDrawn="1">
          <p15:clr>
            <a:srgbClr val="A4A3A4"/>
          </p15:clr>
        </p15:guide>
        <p15:guide id="6" orient="horz" pos="930" userDrawn="1">
          <p15:clr>
            <a:srgbClr val="A4A3A4"/>
          </p15:clr>
        </p15:guide>
        <p15:guide id="7" pos="226" userDrawn="1">
          <p15:clr>
            <a:srgbClr val="A4A3A4"/>
          </p15:clr>
        </p15:guide>
        <p15:guide id="8" pos="499" userDrawn="1">
          <p15:clr>
            <a:srgbClr val="A4A3A4"/>
          </p15:clr>
        </p15:guide>
        <p15:guide id="9" pos="4037" userDrawn="1">
          <p15:clr>
            <a:srgbClr val="A4A3A4"/>
          </p15:clr>
        </p15:guide>
        <p15:guide id="10" pos="4535" userDrawn="1">
          <p15:clr>
            <a:srgbClr val="A4A3A4"/>
          </p15:clr>
        </p15:guide>
        <p15:guide id="11" pos="7665" userDrawn="1">
          <p15:clr>
            <a:srgbClr val="A4A3A4"/>
          </p15:clr>
        </p15:guide>
        <p15:guide id="12" pos="294" userDrawn="1">
          <p15:clr>
            <a:srgbClr val="A4A3A4"/>
          </p15:clr>
        </p15:guide>
        <p15:guide id="13" pos="1587" userDrawn="1">
          <p15:clr>
            <a:srgbClr val="A4A3A4"/>
          </p15:clr>
        </p15:guide>
        <p15:guide id="14" orient="horz" pos="1111" userDrawn="1">
          <p15:clr>
            <a:srgbClr val="A4A3A4"/>
          </p15:clr>
        </p15:guide>
        <p15:guide id="15" orient="horz" pos="1429" userDrawn="1">
          <p15:clr>
            <a:srgbClr val="A4A3A4"/>
          </p15:clr>
        </p15:guide>
        <p15:guide id="16" orient="horz" pos="222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vova" initials="AL" lastIdx="2" clrIdx="0"/>
  <p:cmAuthor id="1" name="Гончарова Татьяна Вячеславовна" initials="ГТВ" lastIdx="7" clrIdx="1">
    <p:extLst>
      <p:ext uri="{19B8F6BF-5375-455C-9EA6-DF929625EA0E}">
        <p15:presenceInfo xmlns:p15="http://schemas.microsoft.com/office/powerpoint/2012/main" xmlns="" userId="S-1-5-21-2509222527-3473664192-1900209780-6232" providerId="AD"/>
      </p:ext>
    </p:extLst>
  </p:cmAuthor>
  <p:cmAuthor id="2" name="Тарасов Вадим Александрович" initials="ТВА" lastIdx="1" clrIdx="2">
    <p:extLst>
      <p:ext uri="{19B8F6BF-5375-455C-9EA6-DF929625EA0E}">
        <p15:presenceInfo xmlns:p15="http://schemas.microsoft.com/office/powerpoint/2012/main" xmlns="" userId="S-1-5-21-2509222527-3473664192-1900209780-25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50B"/>
    <a:srgbClr val="1F4E79"/>
    <a:srgbClr val="E7F5FE"/>
    <a:srgbClr val="CCECFF"/>
    <a:srgbClr val="F2F2F2"/>
    <a:srgbClr val="0070C0"/>
    <a:srgbClr val="AFE2FF"/>
    <a:srgbClr val="8BCDFF"/>
    <a:srgbClr val="ACCCEA"/>
    <a:srgbClr val="FCD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1" autoAdjust="0"/>
    <p:restoredTop sz="96087" autoAdjust="0"/>
  </p:normalViewPr>
  <p:slideViewPr>
    <p:cSldViewPr snapToGrid="0" showGuides="1">
      <p:cViewPr>
        <p:scale>
          <a:sx n="84" d="100"/>
          <a:sy n="84" d="100"/>
        </p:scale>
        <p:origin x="-78" y="-72"/>
      </p:cViewPr>
      <p:guideLst>
        <p:guide orient="horz" pos="363"/>
        <p:guide orient="horz" pos="839"/>
        <p:guide orient="horz" pos="5080"/>
        <p:guide orient="horz" pos="1588"/>
        <p:guide orient="horz" pos="930"/>
        <p:guide orient="horz" pos="1111"/>
        <p:guide orient="horz" pos="1429"/>
        <p:guide orient="horz" pos="2223"/>
        <p:guide pos="226"/>
        <p:guide pos="499"/>
        <p:guide pos="4037"/>
        <p:guide pos="4535"/>
        <p:guide pos="7665"/>
        <p:guide pos="294"/>
        <p:guide pos="15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3978" y="108"/>
      </p:cViewPr>
      <p:guideLst>
        <p:guide orient="horz" pos="3127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39" tIns="31321" rIns="62639" bIns="31321" numCol="1" anchor="t" anchorCtr="0" compatLnSpc="1">
            <a:prstTxWarp prst="textNoShape">
              <a:avLst/>
            </a:prstTxWarp>
          </a:bodyPr>
          <a:lstStyle>
            <a:lvl1pPr defTabSz="626963">
              <a:defRPr sz="8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1080" y="3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39" tIns="31321" rIns="62639" bIns="31321" numCol="1" anchor="t" anchorCtr="0" compatLnSpc="1">
            <a:prstTxWarp prst="textNoShape">
              <a:avLst/>
            </a:prstTxWarp>
          </a:bodyPr>
          <a:lstStyle>
            <a:lvl1pPr algn="r" defTabSz="626963">
              <a:defRPr sz="800"/>
            </a:lvl1pPr>
          </a:lstStyle>
          <a:p>
            <a:fld id="{42B58284-BD55-477D-829B-0D8B66B41141}" type="datetimeFigureOut">
              <a:rPr lang="en-US"/>
              <a:pPr/>
              <a:t>10/23/2019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39" tIns="31321" rIns="62639" bIns="31321" numCol="1" anchor="b" anchorCtr="0" compatLnSpc="1">
            <a:prstTxWarp prst="textNoShape">
              <a:avLst/>
            </a:prstTxWarp>
          </a:bodyPr>
          <a:lstStyle>
            <a:lvl1pPr defTabSz="626963">
              <a:defRPr sz="8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1080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39" tIns="31321" rIns="62639" bIns="31321" numCol="1" anchor="b" anchorCtr="0" compatLnSpc="1">
            <a:prstTxWarp prst="textNoShape">
              <a:avLst/>
            </a:prstTxWarp>
          </a:bodyPr>
          <a:lstStyle>
            <a:lvl1pPr algn="r" defTabSz="626963">
              <a:defRPr sz="800"/>
            </a:lvl1pPr>
          </a:lstStyle>
          <a:p>
            <a:fld id="{B000AF5B-B840-4C36-ABEB-C07F7C1C287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745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00" tIns="47751" rIns="95500" bIns="47751" numCol="1" anchor="t" anchorCtr="0" compatLnSpc="1">
            <a:prstTxWarp prst="textNoShape">
              <a:avLst/>
            </a:prstTxWarp>
          </a:bodyPr>
          <a:lstStyle>
            <a:lvl1pPr defTabSz="626963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1080" y="3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00" tIns="47751" rIns="95500" bIns="47751" numCol="1" anchor="t" anchorCtr="0" compatLnSpc="1">
            <a:prstTxWarp prst="textNoShape">
              <a:avLst/>
            </a:prstTxWarp>
          </a:bodyPr>
          <a:lstStyle>
            <a:lvl1pPr algn="r" defTabSz="626963">
              <a:defRPr sz="1100">
                <a:latin typeface="Calibri" pitchFamily="34" charset="0"/>
              </a:defRPr>
            </a:lvl1pPr>
          </a:lstStyle>
          <a:p>
            <a:fld id="{660D0E8B-676B-4AF2-96B6-20F8C726C38A}" type="datetimeFigureOut">
              <a:rPr lang="en-US"/>
              <a:pPr/>
              <a:t>10/23/2019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744538"/>
            <a:ext cx="542766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625" tIns="68815" rIns="137625" bIns="68815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145" y="4715159"/>
            <a:ext cx="5439391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00" tIns="47751" rIns="95500" bIns="477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0"/>
            <a:r>
              <a:rPr lang="en-US"/>
              <a:t>Second level</a:t>
            </a:r>
          </a:p>
          <a:p>
            <a:pPr lvl="0"/>
            <a:r>
              <a:rPr lang="en-US"/>
              <a:t>Third level</a:t>
            </a:r>
          </a:p>
          <a:p>
            <a:pPr lvl="0"/>
            <a:r>
              <a:rPr lang="en-US"/>
              <a:t>Fourth level</a:t>
            </a:r>
          </a:p>
          <a:p>
            <a:pPr lvl="0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00" tIns="47751" rIns="95500" bIns="47751" numCol="1" anchor="b" anchorCtr="0" compatLnSpc="1">
            <a:prstTxWarp prst="textNoShape">
              <a:avLst/>
            </a:prstTxWarp>
          </a:bodyPr>
          <a:lstStyle>
            <a:lvl1pPr defTabSz="626963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1080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00" tIns="47751" rIns="95500" bIns="47751" numCol="1" anchor="b" anchorCtr="0" compatLnSpc="1">
            <a:prstTxWarp prst="textNoShape">
              <a:avLst/>
            </a:prstTxWarp>
          </a:bodyPr>
          <a:lstStyle>
            <a:lvl1pPr algn="r" defTabSz="626963">
              <a:defRPr sz="1100">
                <a:latin typeface="Calibri" pitchFamily="34" charset="0"/>
              </a:defRPr>
            </a:lvl1pPr>
          </a:lstStyle>
          <a:p>
            <a:fld id="{7712EFF2-E535-4F8D-9276-91B171A7836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2481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1pPr>
    <a:lvl2pPr marL="778686" indent="-299495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2pPr>
    <a:lvl3pPr marL="1197978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3pPr>
    <a:lvl4pPr marL="1677170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4pPr>
    <a:lvl5pPr marL="2156361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5pPr>
    <a:lvl6pPr marL="2395957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6pPr>
    <a:lvl7pPr marL="2875148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7pPr>
    <a:lvl8pPr marL="3354339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8pPr>
    <a:lvl9pPr marL="3833531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2EFF2-E535-4F8D-9276-91B171A7836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4870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299374" y="3243722"/>
            <a:ext cx="10001242" cy="215332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</a:lstStyle>
          <a:p>
            <a:pPr marL="0" lvl="0" algn="ctr" defTabSz="1163111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1866933" y="8257871"/>
            <a:ext cx="387770" cy="1817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1093324" rtl="0" eaLnBrk="1" fontAlgn="base" latinLnBrk="0" hangingPunct="1">
              <a:lnSpc>
                <a:spcPts val="1434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272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1093324" rtl="0" eaLnBrk="1" fontAlgn="base" latinLnBrk="0" hangingPunct="1">
                <a:lnSpc>
                  <a:spcPts val="1434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72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2844799" y="228781"/>
            <a:ext cx="9409903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>
              <a:lnSpc>
                <a:spcPct val="100000"/>
              </a:lnSpc>
              <a:defRPr lang="en-US" sz="2800" kern="1200" dirty="0" smtClean="0">
                <a:solidFill>
                  <a:srgbClr val="0070C0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1350" y="1319663"/>
            <a:ext cx="11903353" cy="7257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6000" tIns="36000" rIns="36000" bIns="36000"/>
          <a:lstStyle>
            <a:lvl1pPr marL="0" indent="0">
              <a:buNone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242962" indent="0">
              <a:buNone/>
              <a:defRPr>
                <a:solidFill>
                  <a:schemeClr val="tx1"/>
                </a:solidFill>
              </a:defRPr>
            </a:lvl3pPr>
            <a:lvl4pPr marL="476432" indent="0">
              <a:buNone/>
              <a:defRPr>
                <a:solidFill>
                  <a:schemeClr val="tx1"/>
                </a:solidFill>
              </a:defRPr>
            </a:lvl4pPr>
            <a:lvl5pPr marL="719391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50" y="69717"/>
            <a:ext cx="2235200" cy="101681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353264" y="1123564"/>
            <a:ext cx="1189116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118972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721" userDrawn="1">
          <p15:clr>
            <a:srgbClr val="FBAE40"/>
          </p15:clr>
        </p15:guide>
        <p15:guide id="2" pos="396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20" r:id="rId2"/>
  </p:sldLayoutIdLst>
  <p:transition/>
  <p:hf hdr="0" dt="0"/>
  <p:txStyles>
    <p:titleStyle>
      <a:lvl1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2pPr>
      <a:lvl3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3pPr>
      <a:lvl4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4pPr>
      <a:lvl5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5pPr>
      <a:lvl6pPr marL="546662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6pPr>
      <a:lvl7pPr marL="1093324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7pPr>
      <a:lvl8pPr marL="1639986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8pPr>
      <a:lvl9pPr marL="2186649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9pPr>
    </p:titleStyle>
    <p:bodyStyle>
      <a:lvl1pPr marL="457450" indent="-457450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  <a:ea typeface="+mn-ea"/>
          <a:cs typeface="+mn-cs"/>
        </a:defRPr>
      </a:lvl1pPr>
      <a:lvl2pPr marL="24296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</a:defRPr>
      </a:lvl2pPr>
      <a:lvl3pPr marL="476432" indent="-233471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272">
          <a:solidFill>
            <a:schemeClr val="tx1"/>
          </a:solidFill>
          <a:latin typeface="+mn-lt"/>
        </a:defRPr>
      </a:lvl3pPr>
      <a:lvl4pPr marL="71939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145">
          <a:solidFill>
            <a:schemeClr val="tx1"/>
          </a:solidFill>
          <a:latin typeface="+mn-lt"/>
        </a:defRPr>
      </a:lvl4pPr>
      <a:lvl5pPr marL="949067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5pPr>
      <a:lvl6pPr marL="1495728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6pPr>
      <a:lvl7pPr marL="2042391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7pPr>
      <a:lvl8pPr marL="258905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8pPr>
      <a:lvl9pPr marL="313571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1pPr>
      <a:lvl2pPr marL="546662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2pPr>
      <a:lvl3pPr marL="1093324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3pPr>
      <a:lvl4pPr marL="1639986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4pPr>
      <a:lvl5pPr marL="2186649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5pPr>
      <a:lvl6pPr marL="2733311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6pPr>
      <a:lvl7pPr marL="3279973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7pPr>
      <a:lvl8pPr marL="3826635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8pPr>
      <a:lvl9pPr marL="4373297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fd.nalog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rlk@corpmsp.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Galeevrm@rlcrb.ru" TargetMode="External"/><Relationship Id="rId2" Type="http://schemas.openxmlformats.org/officeDocument/2006/relationships/hyperlink" Target="mailto:abazdreva@rlcrt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857" y="3809778"/>
            <a:ext cx="11257117" cy="215332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4400" dirty="0">
                <a:solidFill>
                  <a:srgbClr val="0070C0"/>
                </a:solidFill>
                <a:latin typeface="Arial Narrow" panose="020B0606020202030204" pitchFamily="34" charset="0"/>
              </a:rPr>
              <a:t>Программа коммерческого лизинга </a:t>
            </a:r>
            <a:br>
              <a:rPr lang="ru-RU" sz="4400" dirty="0">
                <a:solidFill>
                  <a:srgbClr val="0070C0"/>
                </a:solidFill>
                <a:latin typeface="Arial Narrow" panose="020B0606020202030204" pitchFamily="34" charset="0"/>
              </a:rPr>
            </a:br>
            <a:r>
              <a:rPr lang="ru-RU" sz="4400" dirty="0">
                <a:solidFill>
                  <a:srgbClr val="0070C0"/>
                </a:solidFill>
                <a:latin typeface="Arial Narrow" panose="020B0606020202030204" pitchFamily="34" charset="0"/>
              </a:rPr>
              <a:t>дочерних региональных лизинговых компаний АО «Корпорация «МСП»</a:t>
            </a:r>
            <a:endParaRPr lang="ru-RU" sz="4000" b="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299376" y="7168450"/>
            <a:ext cx="10001242" cy="52775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  <a:lvl2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78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57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40035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714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2019 г.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797" y="912202"/>
            <a:ext cx="5860394" cy="266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42746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Заголовок 1"/>
          <p:cNvSpPr>
            <a:spLocks noGrp="1"/>
          </p:cNvSpPr>
          <p:nvPr>
            <p:ph type="title"/>
          </p:nvPr>
        </p:nvSpPr>
        <p:spPr>
          <a:xfrm>
            <a:off x="2844799" y="228781"/>
            <a:ext cx="9409903" cy="698685"/>
          </a:xfrm>
        </p:spPr>
        <p:txBody>
          <a:bodyPr/>
          <a:lstStyle/>
          <a:p>
            <a:r>
              <a:rPr lang="ru-RU" sz="2400" dirty="0"/>
              <a:t>Программа коммерческого лизинга для субъектов МСП</a:t>
            </a:r>
            <a:endParaRPr lang="ru-RU" sz="2400" b="0" dirty="0"/>
          </a:p>
        </p:txBody>
      </p:sp>
      <p:sp>
        <p:nvSpPr>
          <p:cNvPr id="35" name="TextBox 34"/>
          <p:cNvSpPr txBox="1"/>
          <p:nvPr/>
        </p:nvSpPr>
        <p:spPr>
          <a:xfrm>
            <a:off x="377030" y="4320381"/>
            <a:ext cx="21528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1F4E79"/>
                </a:solidFill>
              </a:rPr>
              <a:t>Преимущества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1F4E79"/>
                </a:solidFill>
              </a:rPr>
              <a:t>программы льготного лизинга</a:t>
            </a:r>
          </a:p>
        </p:txBody>
      </p:sp>
      <p:sp>
        <p:nvSpPr>
          <p:cNvPr id="36" name="L-Shape 10"/>
          <p:cNvSpPr/>
          <p:nvPr/>
        </p:nvSpPr>
        <p:spPr>
          <a:xfrm rot="13701821">
            <a:off x="1846546" y="3506710"/>
            <a:ext cx="442118" cy="442118"/>
          </a:xfrm>
          <a:prstGeom prst="corner">
            <a:avLst>
              <a:gd name="adj1" fmla="val 23334"/>
              <a:gd name="adj2" fmla="val 24129"/>
            </a:avLst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19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7" name="Group 1462"/>
          <p:cNvGrpSpPr/>
          <p:nvPr/>
        </p:nvGrpSpPr>
        <p:grpSpPr>
          <a:xfrm>
            <a:off x="877122" y="3325051"/>
            <a:ext cx="576347" cy="759618"/>
            <a:chOff x="2489201" y="17492663"/>
            <a:chExt cx="379413" cy="500063"/>
          </a:xfrm>
          <a:solidFill>
            <a:srgbClr val="1F4E79"/>
          </a:solidFill>
        </p:grpSpPr>
        <p:sp>
          <p:nvSpPr>
            <p:cNvPr id="38" name="Freeform 584"/>
            <p:cNvSpPr>
              <a:spLocks/>
            </p:cNvSpPr>
            <p:nvPr/>
          </p:nvSpPr>
          <p:spPr bwMode="auto">
            <a:xfrm>
              <a:off x="2555876" y="17681575"/>
              <a:ext cx="246063" cy="36513"/>
            </a:xfrm>
            <a:custGeom>
              <a:avLst/>
              <a:gdLst>
                <a:gd name="T0" fmla="*/ 78 w 84"/>
                <a:gd name="T1" fmla="*/ 12 h 12"/>
                <a:gd name="T2" fmla="*/ 6 w 84"/>
                <a:gd name="T3" fmla="*/ 12 h 12"/>
                <a:gd name="T4" fmla="*/ 0 w 84"/>
                <a:gd name="T5" fmla="*/ 6 h 12"/>
                <a:gd name="T6" fmla="*/ 6 w 84"/>
                <a:gd name="T7" fmla="*/ 0 h 12"/>
                <a:gd name="T8" fmla="*/ 78 w 84"/>
                <a:gd name="T9" fmla="*/ 0 h 12"/>
                <a:gd name="T10" fmla="*/ 84 w 84"/>
                <a:gd name="T11" fmla="*/ 6 h 12"/>
                <a:gd name="T12" fmla="*/ 78 w 8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12">
                  <a:moveTo>
                    <a:pt x="7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1" y="0"/>
                    <a:pt x="84" y="3"/>
                    <a:pt x="84" y="6"/>
                  </a:cubicBezTo>
                  <a:cubicBezTo>
                    <a:pt x="84" y="10"/>
                    <a:pt x="81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9" name="Freeform 585"/>
            <p:cNvSpPr>
              <a:spLocks/>
            </p:cNvSpPr>
            <p:nvPr/>
          </p:nvSpPr>
          <p:spPr bwMode="auto">
            <a:xfrm>
              <a:off x="2555876" y="17740313"/>
              <a:ext cx="246063" cy="34925"/>
            </a:xfrm>
            <a:custGeom>
              <a:avLst/>
              <a:gdLst>
                <a:gd name="T0" fmla="*/ 78 w 84"/>
                <a:gd name="T1" fmla="*/ 12 h 12"/>
                <a:gd name="T2" fmla="*/ 6 w 84"/>
                <a:gd name="T3" fmla="*/ 12 h 12"/>
                <a:gd name="T4" fmla="*/ 0 w 84"/>
                <a:gd name="T5" fmla="*/ 6 h 12"/>
                <a:gd name="T6" fmla="*/ 6 w 84"/>
                <a:gd name="T7" fmla="*/ 0 h 12"/>
                <a:gd name="T8" fmla="*/ 78 w 84"/>
                <a:gd name="T9" fmla="*/ 0 h 12"/>
                <a:gd name="T10" fmla="*/ 84 w 84"/>
                <a:gd name="T11" fmla="*/ 6 h 12"/>
                <a:gd name="T12" fmla="*/ 78 w 8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12">
                  <a:moveTo>
                    <a:pt x="7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1" y="0"/>
                    <a:pt x="84" y="3"/>
                    <a:pt x="84" y="6"/>
                  </a:cubicBezTo>
                  <a:cubicBezTo>
                    <a:pt x="84" y="10"/>
                    <a:pt x="81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0" name="Freeform 586"/>
            <p:cNvSpPr>
              <a:spLocks/>
            </p:cNvSpPr>
            <p:nvPr/>
          </p:nvSpPr>
          <p:spPr bwMode="auto">
            <a:xfrm>
              <a:off x="2555876" y="17799050"/>
              <a:ext cx="246063" cy="34925"/>
            </a:xfrm>
            <a:custGeom>
              <a:avLst/>
              <a:gdLst>
                <a:gd name="T0" fmla="*/ 78 w 84"/>
                <a:gd name="T1" fmla="*/ 12 h 12"/>
                <a:gd name="T2" fmla="*/ 6 w 84"/>
                <a:gd name="T3" fmla="*/ 12 h 12"/>
                <a:gd name="T4" fmla="*/ 0 w 84"/>
                <a:gd name="T5" fmla="*/ 6 h 12"/>
                <a:gd name="T6" fmla="*/ 6 w 84"/>
                <a:gd name="T7" fmla="*/ 0 h 12"/>
                <a:gd name="T8" fmla="*/ 78 w 84"/>
                <a:gd name="T9" fmla="*/ 0 h 12"/>
                <a:gd name="T10" fmla="*/ 84 w 84"/>
                <a:gd name="T11" fmla="*/ 6 h 12"/>
                <a:gd name="T12" fmla="*/ 78 w 8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12">
                  <a:moveTo>
                    <a:pt x="7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1" y="0"/>
                    <a:pt x="84" y="3"/>
                    <a:pt x="84" y="6"/>
                  </a:cubicBezTo>
                  <a:cubicBezTo>
                    <a:pt x="84" y="10"/>
                    <a:pt x="81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1" name="Freeform 587"/>
            <p:cNvSpPr>
              <a:spLocks/>
            </p:cNvSpPr>
            <p:nvPr/>
          </p:nvSpPr>
          <p:spPr bwMode="auto">
            <a:xfrm>
              <a:off x="2555876" y="17860963"/>
              <a:ext cx="141288" cy="34925"/>
            </a:xfrm>
            <a:custGeom>
              <a:avLst/>
              <a:gdLst>
                <a:gd name="T0" fmla="*/ 42 w 48"/>
                <a:gd name="T1" fmla="*/ 12 h 12"/>
                <a:gd name="T2" fmla="*/ 6 w 48"/>
                <a:gd name="T3" fmla="*/ 12 h 12"/>
                <a:gd name="T4" fmla="*/ 0 w 48"/>
                <a:gd name="T5" fmla="*/ 6 h 12"/>
                <a:gd name="T6" fmla="*/ 6 w 48"/>
                <a:gd name="T7" fmla="*/ 0 h 12"/>
                <a:gd name="T8" fmla="*/ 42 w 48"/>
                <a:gd name="T9" fmla="*/ 0 h 12"/>
                <a:gd name="T10" fmla="*/ 48 w 48"/>
                <a:gd name="T11" fmla="*/ 6 h 12"/>
                <a:gd name="T12" fmla="*/ 42 w 4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12">
                  <a:moveTo>
                    <a:pt x="4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5" y="0"/>
                    <a:pt x="48" y="2"/>
                    <a:pt x="48" y="6"/>
                  </a:cubicBezTo>
                  <a:cubicBezTo>
                    <a:pt x="48" y="9"/>
                    <a:pt x="45" y="12"/>
                    <a:pt x="4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2" name="Freeform 588"/>
            <p:cNvSpPr>
              <a:spLocks/>
            </p:cNvSpPr>
            <p:nvPr/>
          </p:nvSpPr>
          <p:spPr bwMode="auto">
            <a:xfrm>
              <a:off x="2489201" y="17492663"/>
              <a:ext cx="379413" cy="500063"/>
            </a:xfrm>
            <a:custGeom>
              <a:avLst/>
              <a:gdLst>
                <a:gd name="T0" fmla="*/ 112 w 130"/>
                <a:gd name="T1" fmla="*/ 171 h 171"/>
                <a:gd name="T2" fmla="*/ 17 w 130"/>
                <a:gd name="T3" fmla="*/ 171 h 171"/>
                <a:gd name="T4" fmla="*/ 0 w 130"/>
                <a:gd name="T5" fmla="*/ 153 h 171"/>
                <a:gd name="T6" fmla="*/ 0 w 130"/>
                <a:gd name="T7" fmla="*/ 18 h 171"/>
                <a:gd name="T8" fmla="*/ 17 w 130"/>
                <a:gd name="T9" fmla="*/ 0 h 171"/>
                <a:gd name="T10" fmla="*/ 23 w 130"/>
                <a:gd name="T11" fmla="*/ 6 h 171"/>
                <a:gd name="T12" fmla="*/ 17 w 130"/>
                <a:gd name="T13" fmla="*/ 12 h 171"/>
                <a:gd name="T14" fmla="*/ 12 w 130"/>
                <a:gd name="T15" fmla="*/ 18 h 171"/>
                <a:gd name="T16" fmla="*/ 12 w 130"/>
                <a:gd name="T17" fmla="*/ 153 h 171"/>
                <a:gd name="T18" fmla="*/ 17 w 130"/>
                <a:gd name="T19" fmla="*/ 159 h 171"/>
                <a:gd name="T20" fmla="*/ 112 w 130"/>
                <a:gd name="T21" fmla="*/ 159 h 171"/>
                <a:gd name="T22" fmla="*/ 118 w 130"/>
                <a:gd name="T23" fmla="*/ 153 h 171"/>
                <a:gd name="T24" fmla="*/ 118 w 130"/>
                <a:gd name="T25" fmla="*/ 18 h 171"/>
                <a:gd name="T26" fmla="*/ 112 w 130"/>
                <a:gd name="T27" fmla="*/ 12 h 171"/>
                <a:gd name="T28" fmla="*/ 89 w 130"/>
                <a:gd name="T29" fmla="*/ 12 h 171"/>
                <a:gd name="T30" fmla="*/ 83 w 130"/>
                <a:gd name="T31" fmla="*/ 6 h 171"/>
                <a:gd name="T32" fmla="*/ 89 w 130"/>
                <a:gd name="T33" fmla="*/ 0 h 171"/>
                <a:gd name="T34" fmla="*/ 112 w 130"/>
                <a:gd name="T35" fmla="*/ 0 h 171"/>
                <a:gd name="T36" fmla="*/ 130 w 130"/>
                <a:gd name="T37" fmla="*/ 18 h 171"/>
                <a:gd name="T38" fmla="*/ 130 w 130"/>
                <a:gd name="T39" fmla="*/ 153 h 171"/>
                <a:gd name="T40" fmla="*/ 112 w 130"/>
                <a:gd name="T41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0" h="171">
                  <a:moveTo>
                    <a:pt x="112" y="171"/>
                  </a:moveTo>
                  <a:cubicBezTo>
                    <a:pt x="17" y="171"/>
                    <a:pt x="17" y="171"/>
                    <a:pt x="17" y="171"/>
                  </a:cubicBezTo>
                  <a:cubicBezTo>
                    <a:pt x="8" y="171"/>
                    <a:pt x="0" y="163"/>
                    <a:pt x="0" y="153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1" y="0"/>
                    <a:pt x="23" y="3"/>
                    <a:pt x="23" y="6"/>
                  </a:cubicBezTo>
                  <a:cubicBezTo>
                    <a:pt x="23" y="9"/>
                    <a:pt x="21" y="12"/>
                    <a:pt x="17" y="12"/>
                  </a:cubicBezTo>
                  <a:cubicBezTo>
                    <a:pt x="14" y="12"/>
                    <a:pt x="12" y="14"/>
                    <a:pt x="12" y="18"/>
                  </a:cubicBezTo>
                  <a:cubicBezTo>
                    <a:pt x="12" y="153"/>
                    <a:pt x="12" y="153"/>
                    <a:pt x="12" y="153"/>
                  </a:cubicBezTo>
                  <a:cubicBezTo>
                    <a:pt x="12" y="156"/>
                    <a:pt x="14" y="159"/>
                    <a:pt x="17" y="159"/>
                  </a:cubicBezTo>
                  <a:cubicBezTo>
                    <a:pt x="112" y="159"/>
                    <a:pt x="112" y="159"/>
                    <a:pt x="112" y="159"/>
                  </a:cubicBezTo>
                  <a:cubicBezTo>
                    <a:pt x="116" y="159"/>
                    <a:pt x="118" y="156"/>
                    <a:pt x="118" y="153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18" y="14"/>
                    <a:pt x="116" y="12"/>
                    <a:pt x="112" y="12"/>
                  </a:cubicBezTo>
                  <a:cubicBezTo>
                    <a:pt x="89" y="12"/>
                    <a:pt x="89" y="12"/>
                    <a:pt x="89" y="12"/>
                  </a:cubicBezTo>
                  <a:cubicBezTo>
                    <a:pt x="86" y="12"/>
                    <a:pt x="83" y="9"/>
                    <a:pt x="83" y="6"/>
                  </a:cubicBezTo>
                  <a:cubicBezTo>
                    <a:pt x="83" y="3"/>
                    <a:pt x="86" y="0"/>
                    <a:pt x="89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22" y="0"/>
                    <a:pt x="130" y="8"/>
                    <a:pt x="130" y="18"/>
                  </a:cubicBezTo>
                  <a:cubicBezTo>
                    <a:pt x="130" y="153"/>
                    <a:pt x="130" y="153"/>
                    <a:pt x="130" y="153"/>
                  </a:cubicBezTo>
                  <a:cubicBezTo>
                    <a:pt x="130" y="163"/>
                    <a:pt x="122" y="171"/>
                    <a:pt x="112" y="1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3" name="Freeform 589"/>
            <p:cNvSpPr>
              <a:spLocks/>
            </p:cNvSpPr>
            <p:nvPr/>
          </p:nvSpPr>
          <p:spPr bwMode="auto">
            <a:xfrm>
              <a:off x="2573338" y="17492663"/>
              <a:ext cx="141288" cy="142875"/>
            </a:xfrm>
            <a:custGeom>
              <a:avLst/>
              <a:gdLst>
                <a:gd name="T0" fmla="*/ 32 w 48"/>
                <a:gd name="T1" fmla="*/ 49 h 49"/>
                <a:gd name="T2" fmla="*/ 16 w 48"/>
                <a:gd name="T3" fmla="*/ 49 h 49"/>
                <a:gd name="T4" fmla="*/ 0 w 48"/>
                <a:gd name="T5" fmla="*/ 32 h 49"/>
                <a:gd name="T6" fmla="*/ 0 w 48"/>
                <a:gd name="T7" fmla="*/ 6 h 49"/>
                <a:gd name="T8" fmla="*/ 6 w 48"/>
                <a:gd name="T9" fmla="*/ 0 h 49"/>
                <a:gd name="T10" fmla="*/ 12 w 48"/>
                <a:gd name="T11" fmla="*/ 6 h 49"/>
                <a:gd name="T12" fmla="*/ 12 w 48"/>
                <a:gd name="T13" fmla="*/ 32 h 49"/>
                <a:gd name="T14" fmla="*/ 16 w 48"/>
                <a:gd name="T15" fmla="*/ 37 h 49"/>
                <a:gd name="T16" fmla="*/ 32 w 48"/>
                <a:gd name="T17" fmla="*/ 37 h 49"/>
                <a:gd name="T18" fmla="*/ 36 w 48"/>
                <a:gd name="T19" fmla="*/ 32 h 49"/>
                <a:gd name="T20" fmla="*/ 36 w 48"/>
                <a:gd name="T21" fmla="*/ 6 h 49"/>
                <a:gd name="T22" fmla="*/ 42 w 48"/>
                <a:gd name="T23" fmla="*/ 0 h 49"/>
                <a:gd name="T24" fmla="*/ 48 w 48"/>
                <a:gd name="T25" fmla="*/ 6 h 49"/>
                <a:gd name="T26" fmla="*/ 48 w 48"/>
                <a:gd name="T27" fmla="*/ 32 h 49"/>
                <a:gd name="T28" fmla="*/ 32 w 48"/>
                <a:gd name="T2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" h="49">
                  <a:moveTo>
                    <a:pt x="32" y="49"/>
                  </a:moveTo>
                  <a:cubicBezTo>
                    <a:pt x="16" y="49"/>
                    <a:pt x="16" y="49"/>
                    <a:pt x="16" y="49"/>
                  </a:cubicBezTo>
                  <a:cubicBezTo>
                    <a:pt x="7" y="49"/>
                    <a:pt x="0" y="42"/>
                    <a:pt x="0" y="3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5"/>
                    <a:pt x="14" y="37"/>
                    <a:pt x="16" y="37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4" y="37"/>
                    <a:pt x="36" y="35"/>
                    <a:pt x="36" y="32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6" y="3"/>
                    <a:pt x="39" y="0"/>
                    <a:pt x="42" y="0"/>
                  </a:cubicBezTo>
                  <a:cubicBezTo>
                    <a:pt x="46" y="0"/>
                    <a:pt x="48" y="3"/>
                    <a:pt x="48" y="6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42"/>
                    <a:pt x="41" y="49"/>
                    <a:pt x="32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2681740" y="2800536"/>
            <a:ext cx="9572962" cy="3189914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Процентные ставки на уровне не выше среднерыночного значения</a:t>
            </a:r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Лизинг представляет собой беззалоговое финансирование, обеспечением является сам предмет лизинга</a:t>
            </a:r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Лизинговая компания самостоятельно приобретает у поставщика имущества и передает его во временное пользование и владение лизингополучателю</a:t>
            </a:r>
            <a:endParaRPr lang="en-US" sz="1400" dirty="0"/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Лизингополучатель не ограничен в выборе и поставщика предмета лизинга</a:t>
            </a:r>
            <a:endParaRPr lang="en-US" sz="1400" dirty="0"/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Лизингополучатель вправе выбрать график платежей исходя из сезонности бизнеса</a:t>
            </a:r>
            <a:endParaRPr lang="en-US" sz="1400" dirty="0"/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Первый лизинговый платеж оплачивается через 30 дней после подписания акта приема-передачи</a:t>
            </a:r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Существует возможность привлечения региональных гарантийных организаций в качестве поручителя</a:t>
            </a:r>
          </a:p>
        </p:txBody>
      </p:sp>
    </p:spTree>
    <p:extLst>
      <p:ext uri="{BB962C8B-B14F-4D97-AF65-F5344CB8AC3E}">
        <p14:creationId xmlns:p14="http://schemas.microsoft.com/office/powerpoint/2010/main" val="3523192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Заголовок 1"/>
          <p:cNvSpPr>
            <a:spLocks noGrp="1"/>
          </p:cNvSpPr>
          <p:nvPr>
            <p:ph type="title"/>
          </p:nvPr>
        </p:nvSpPr>
        <p:spPr>
          <a:xfrm>
            <a:off x="2844799" y="228781"/>
            <a:ext cx="9409903" cy="698685"/>
          </a:xfrm>
        </p:spPr>
        <p:txBody>
          <a:bodyPr/>
          <a:lstStyle/>
          <a:p>
            <a:r>
              <a:rPr lang="ru-RU" sz="2400" dirty="0"/>
              <a:t>Лизинговые продукты коммерческого портфеля дочерних региональных лизинговых компаний АО «Корпорация «МСП»</a:t>
            </a:r>
          </a:p>
        </p:txBody>
      </p:sp>
      <p:graphicFrame>
        <p:nvGraphicFramePr>
          <p:cNvPr id="166" name="Таблица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84824"/>
              </p:ext>
            </p:extLst>
          </p:nvPr>
        </p:nvGraphicFramePr>
        <p:xfrm>
          <a:off x="139983" y="1614519"/>
          <a:ext cx="12179016" cy="2598155"/>
        </p:xfrm>
        <a:graphic>
          <a:graphicData uri="http://schemas.openxmlformats.org/drawingml/2006/table">
            <a:tbl>
              <a:tblPr/>
              <a:tblGrid>
                <a:gridCol w="22790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159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717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717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71776">
                  <a:extLst>
                    <a:ext uri="{9D8B030D-6E8A-4147-A177-3AD203B41FA5}">
                      <a16:colId xmlns:a16="http://schemas.microsoft.com/office/drawing/2014/main" xmlns="" val="3351217519"/>
                    </a:ext>
                  </a:extLst>
                </a:gridCol>
                <a:gridCol w="17687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464675"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0" marR="6100" marT="61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Оборудование 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0" marR="6100" marT="61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Спецтехника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0" marR="6100" marT="61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Сельскохозяйственная</a:t>
                      </a:r>
                      <a:r>
                        <a:rPr lang="ru-RU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техника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0" marR="6100" marT="61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Коммерческий</a:t>
                      </a:r>
                      <a:r>
                        <a:rPr lang="ru-RU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транспорт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0" marR="6100" marT="61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Производственная</a:t>
                      </a:r>
                      <a:r>
                        <a:rPr lang="ru-RU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недвижимость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0" marR="6100" marT="61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3370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Лизинговая ставка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13,5% 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16,5%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13,5% 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16,5%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14,0% 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17,0%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14,5% 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17,5%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15,0% 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18,0%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52444030"/>
                  </a:ext>
                </a:extLst>
              </a:tr>
              <a:tr h="283370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  <a:r>
                        <a:rPr lang="ru-RU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финансирования</a:t>
                      </a: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 40 млн рублей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3370">
                <a:tc>
                  <a:txBody>
                    <a:bodyPr/>
                    <a:lstStyle/>
                    <a:p>
                      <a:pPr marL="85725" indent="0" algn="l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Срок лизинга</a:t>
                      </a: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13-60 мес.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13-84 мес.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3370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Минимальный аванс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 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 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21" name="Прямоугольник 320"/>
          <p:cNvSpPr/>
          <p:nvPr/>
        </p:nvSpPr>
        <p:spPr>
          <a:xfrm>
            <a:off x="229466" y="8219732"/>
            <a:ext cx="11045961" cy="316494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r>
              <a:rPr lang="ru-RU" sz="900" dirty="0"/>
              <a:t>* Максимальный лимит на одного лизингополучателя (группу связанных компаний) определяется на основании решения уполномоченного органа управления РЛК</a:t>
            </a:r>
            <a:endParaRPr lang="en-US" sz="900" dirty="0"/>
          </a:p>
        </p:txBody>
      </p:sp>
      <p:grpSp>
        <p:nvGrpSpPr>
          <p:cNvPr id="328" name="Группа 327"/>
          <p:cNvGrpSpPr/>
          <p:nvPr/>
        </p:nvGrpSpPr>
        <p:grpSpPr>
          <a:xfrm>
            <a:off x="817981" y="6330366"/>
            <a:ext cx="4312163" cy="307777"/>
            <a:chOff x="139980" y="6833075"/>
            <a:chExt cx="4312163" cy="307777"/>
          </a:xfrm>
        </p:grpSpPr>
        <p:sp>
          <p:nvSpPr>
            <p:cNvPr id="329" name="L-Shape 10"/>
            <p:cNvSpPr/>
            <p:nvPr/>
          </p:nvSpPr>
          <p:spPr>
            <a:xfrm rot="13701821">
              <a:off x="2491878" y="6858136"/>
              <a:ext cx="226876" cy="226876"/>
            </a:xfrm>
            <a:prstGeom prst="corner">
              <a:avLst>
                <a:gd name="adj1" fmla="val 23334"/>
                <a:gd name="adj2" fmla="val 24129"/>
              </a:avLst>
            </a:prstGeom>
            <a:solidFill>
              <a:srgbClr val="1F4E7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30" name="Прямоугольник 329"/>
            <p:cNvSpPr/>
            <p:nvPr/>
          </p:nvSpPr>
          <p:spPr>
            <a:xfrm>
              <a:off x="139980" y="6833075"/>
              <a:ext cx="220698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1F4E79"/>
                  </a:solidFill>
                  <a:latin typeface="+mj-lt"/>
                  <a:cs typeface="+mn-cs"/>
                </a:rPr>
                <a:t>Величина дохода</a:t>
              </a:r>
              <a:endParaRPr lang="en-US" sz="1400" b="1" dirty="0">
                <a:solidFill>
                  <a:srgbClr val="1F4E79"/>
                </a:solidFill>
                <a:latin typeface="+mj-lt"/>
                <a:cs typeface="+mn-cs"/>
              </a:endParaRPr>
            </a:p>
          </p:txBody>
        </p:sp>
        <p:sp>
          <p:nvSpPr>
            <p:cNvPr id="331" name="Прямоугольник 330"/>
            <p:cNvSpPr/>
            <p:nvPr/>
          </p:nvSpPr>
          <p:spPr>
            <a:xfrm>
              <a:off x="3027266" y="6833075"/>
              <a:ext cx="142487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srgbClr val="000000"/>
                  </a:solidFill>
                  <a:latin typeface="+mj-lt"/>
                  <a:cs typeface="+mn-cs"/>
                </a:rPr>
                <a:t>До 2 млрд руб.</a:t>
              </a:r>
            </a:p>
          </p:txBody>
        </p:sp>
      </p:grpSp>
      <p:grpSp>
        <p:nvGrpSpPr>
          <p:cNvPr id="332" name="Группа 331"/>
          <p:cNvGrpSpPr/>
          <p:nvPr/>
        </p:nvGrpSpPr>
        <p:grpSpPr>
          <a:xfrm>
            <a:off x="580914" y="6725990"/>
            <a:ext cx="4593858" cy="523220"/>
            <a:chOff x="-97087" y="7208198"/>
            <a:chExt cx="4593858" cy="523220"/>
          </a:xfrm>
        </p:grpSpPr>
        <p:sp>
          <p:nvSpPr>
            <p:cNvPr id="333" name="L-Shape 10"/>
            <p:cNvSpPr/>
            <p:nvPr/>
          </p:nvSpPr>
          <p:spPr>
            <a:xfrm rot="13701821">
              <a:off x="2480534" y="7314248"/>
              <a:ext cx="249564" cy="249564"/>
            </a:xfrm>
            <a:prstGeom prst="corner">
              <a:avLst>
                <a:gd name="adj1" fmla="val 23334"/>
                <a:gd name="adj2" fmla="val 24129"/>
              </a:avLst>
            </a:prstGeom>
            <a:solidFill>
              <a:srgbClr val="1F4E7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34" name="Прямоугольник 333"/>
            <p:cNvSpPr/>
            <p:nvPr/>
          </p:nvSpPr>
          <p:spPr>
            <a:xfrm>
              <a:off x="-97087" y="7208198"/>
              <a:ext cx="253824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1F4E79"/>
                  </a:solidFill>
                  <a:latin typeface="+mj-lt"/>
                  <a:cs typeface="+mn-cs"/>
                </a:rPr>
                <a:t>Среднесписочная численность сотрудников</a:t>
              </a:r>
            </a:p>
          </p:txBody>
        </p:sp>
        <p:sp>
          <p:nvSpPr>
            <p:cNvPr id="335" name="Прямоугольник 334"/>
            <p:cNvSpPr/>
            <p:nvPr/>
          </p:nvSpPr>
          <p:spPr>
            <a:xfrm>
              <a:off x="3027266" y="7300531"/>
              <a:ext cx="146950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srgbClr val="000000"/>
                  </a:solidFill>
                  <a:latin typeface="+mj-lt"/>
                  <a:cs typeface="+mn-cs"/>
                </a:rPr>
                <a:t>До 250 человек</a:t>
              </a:r>
            </a:p>
          </p:txBody>
        </p:sp>
      </p:grpSp>
      <p:sp>
        <p:nvSpPr>
          <p:cNvPr id="336" name="TextBox 335"/>
          <p:cNvSpPr txBox="1"/>
          <p:nvPr/>
        </p:nvSpPr>
        <p:spPr>
          <a:xfrm>
            <a:off x="1239954" y="4624420"/>
            <a:ext cx="3766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1F4E79"/>
                </a:solidFill>
              </a:rPr>
              <a:t>Профиль клиента</a:t>
            </a:r>
          </a:p>
        </p:txBody>
      </p:sp>
      <p:cxnSp>
        <p:nvCxnSpPr>
          <p:cNvPr id="337" name="Прямая соединительная линия 336"/>
          <p:cNvCxnSpPr/>
          <p:nvPr/>
        </p:nvCxnSpPr>
        <p:spPr>
          <a:xfrm>
            <a:off x="528597" y="5030003"/>
            <a:ext cx="445932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Freeform 21"/>
          <p:cNvSpPr>
            <a:spLocks noChangeAspect="1"/>
          </p:cNvSpPr>
          <p:nvPr/>
        </p:nvSpPr>
        <p:spPr bwMode="auto">
          <a:xfrm>
            <a:off x="663690" y="4404570"/>
            <a:ext cx="541490" cy="519950"/>
          </a:xfrm>
          <a:custGeom>
            <a:avLst/>
            <a:gdLst/>
            <a:ahLst/>
            <a:cxnLst>
              <a:cxn ang="0">
                <a:pos x="60" y="55"/>
              </a:cxn>
              <a:cxn ang="0">
                <a:pos x="47" y="42"/>
              </a:cxn>
              <a:cxn ang="0">
                <a:pos x="52" y="32"/>
              </a:cxn>
              <a:cxn ang="0">
                <a:pos x="55" y="25"/>
              </a:cxn>
              <a:cxn ang="0">
                <a:pos x="54" y="21"/>
              </a:cxn>
              <a:cxn ang="0">
                <a:pos x="55" y="14"/>
              </a:cxn>
              <a:cxn ang="0">
                <a:pos x="39" y="0"/>
              </a:cxn>
              <a:cxn ang="0">
                <a:pos x="22" y="14"/>
              </a:cxn>
              <a:cxn ang="0">
                <a:pos x="23" y="21"/>
              </a:cxn>
              <a:cxn ang="0">
                <a:pos x="22" y="25"/>
              </a:cxn>
              <a:cxn ang="0">
                <a:pos x="26" y="32"/>
              </a:cxn>
              <a:cxn ang="0">
                <a:pos x="30" y="42"/>
              </a:cxn>
              <a:cxn ang="0">
                <a:pos x="17" y="55"/>
              </a:cxn>
              <a:cxn ang="0">
                <a:pos x="0" y="65"/>
              </a:cxn>
              <a:cxn ang="0">
                <a:pos x="0" y="74"/>
              </a:cxn>
              <a:cxn ang="0">
                <a:pos x="39" y="74"/>
              </a:cxn>
              <a:cxn ang="0">
                <a:pos x="77" y="74"/>
              </a:cxn>
              <a:cxn ang="0">
                <a:pos x="77" y="65"/>
              </a:cxn>
              <a:cxn ang="0">
                <a:pos x="60" y="55"/>
              </a:cxn>
            </a:cxnLst>
            <a:rect l="0" t="0" r="r" b="b"/>
            <a:pathLst>
              <a:path w="77" h="74">
                <a:moveTo>
                  <a:pt x="60" y="55"/>
                </a:moveTo>
                <a:cubicBezTo>
                  <a:pt x="50" y="51"/>
                  <a:pt x="47" y="48"/>
                  <a:pt x="47" y="42"/>
                </a:cubicBezTo>
                <a:cubicBezTo>
                  <a:pt x="47" y="38"/>
                  <a:pt x="50" y="39"/>
                  <a:pt x="52" y="32"/>
                </a:cubicBezTo>
                <a:cubicBezTo>
                  <a:pt x="52" y="29"/>
                  <a:pt x="55" y="31"/>
                  <a:pt x="55" y="25"/>
                </a:cubicBezTo>
                <a:cubicBezTo>
                  <a:pt x="55" y="22"/>
                  <a:pt x="54" y="21"/>
                  <a:pt x="54" y="21"/>
                </a:cubicBezTo>
                <a:cubicBezTo>
                  <a:pt x="54" y="21"/>
                  <a:pt x="55" y="17"/>
                  <a:pt x="55" y="14"/>
                </a:cubicBezTo>
                <a:cubicBezTo>
                  <a:pt x="55" y="10"/>
                  <a:pt x="53" y="0"/>
                  <a:pt x="39" y="0"/>
                </a:cubicBezTo>
                <a:cubicBezTo>
                  <a:pt x="25" y="0"/>
                  <a:pt x="22" y="10"/>
                  <a:pt x="22" y="14"/>
                </a:cubicBezTo>
                <a:cubicBezTo>
                  <a:pt x="23" y="17"/>
                  <a:pt x="23" y="21"/>
                  <a:pt x="23" y="21"/>
                </a:cubicBezTo>
                <a:cubicBezTo>
                  <a:pt x="23" y="21"/>
                  <a:pt x="22" y="22"/>
                  <a:pt x="22" y="25"/>
                </a:cubicBezTo>
                <a:cubicBezTo>
                  <a:pt x="22" y="31"/>
                  <a:pt x="25" y="29"/>
                  <a:pt x="26" y="32"/>
                </a:cubicBezTo>
                <a:cubicBezTo>
                  <a:pt x="27" y="39"/>
                  <a:pt x="30" y="38"/>
                  <a:pt x="30" y="42"/>
                </a:cubicBezTo>
                <a:cubicBezTo>
                  <a:pt x="30" y="48"/>
                  <a:pt x="27" y="51"/>
                  <a:pt x="17" y="55"/>
                </a:cubicBezTo>
                <a:cubicBezTo>
                  <a:pt x="7" y="59"/>
                  <a:pt x="0" y="62"/>
                  <a:pt x="0" y="65"/>
                </a:cubicBezTo>
                <a:cubicBezTo>
                  <a:pt x="0" y="68"/>
                  <a:pt x="0" y="74"/>
                  <a:pt x="0" y="74"/>
                </a:cubicBezTo>
                <a:cubicBezTo>
                  <a:pt x="39" y="74"/>
                  <a:pt x="39" y="74"/>
                  <a:pt x="39" y="74"/>
                </a:cubicBezTo>
                <a:cubicBezTo>
                  <a:pt x="77" y="74"/>
                  <a:pt x="77" y="74"/>
                  <a:pt x="77" y="74"/>
                </a:cubicBezTo>
                <a:cubicBezTo>
                  <a:pt x="77" y="74"/>
                  <a:pt x="77" y="68"/>
                  <a:pt x="77" y="65"/>
                </a:cubicBezTo>
                <a:cubicBezTo>
                  <a:pt x="77" y="62"/>
                  <a:pt x="71" y="59"/>
                  <a:pt x="60" y="55"/>
                </a:cubicBezTo>
                <a:close/>
              </a:path>
            </a:pathLst>
          </a:custGeom>
          <a:solidFill>
            <a:srgbClr val="1F4E79"/>
          </a:solidFill>
          <a:ln w="19050">
            <a:noFill/>
            <a:round/>
            <a:headEnd/>
            <a:tailEnd/>
          </a:ln>
        </p:spPr>
        <p:txBody>
          <a:bodyPr vert="horz" wrap="square" lIns="98694" tIns="49347" rIns="98694" bIns="49347" numCol="1" anchor="t" anchorCtr="0" compatLnSpc="1">
            <a:prstTxWarp prst="textNoShape">
              <a:avLst/>
            </a:prstTxWarp>
          </a:bodyPr>
          <a:lstStyle/>
          <a:p>
            <a:pPr defTabSz="986912"/>
            <a:endParaRPr lang="en-GB" sz="28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39" name="Прямоугольник 338"/>
          <p:cNvSpPr/>
          <p:nvPr/>
        </p:nvSpPr>
        <p:spPr>
          <a:xfrm>
            <a:off x="492086" y="5163920"/>
            <a:ext cx="4495832" cy="911513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defTabSz="957263" fontAlgn="auto">
              <a:lnSpc>
                <a:spcPct val="106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1400" b="1" dirty="0">
                <a:solidFill>
                  <a:prstClr val="black"/>
                </a:solidFill>
                <a:latin typeface="+mj-lt"/>
                <a:cs typeface="+mn-cs"/>
              </a:rPr>
              <a:t>Субъекты малого и среднего предпринимательства, </a:t>
            </a:r>
            <a:r>
              <a:rPr lang="ru-RU" sz="1400" dirty="0">
                <a:solidFill>
                  <a:prstClr val="black"/>
                </a:solidFill>
                <a:latin typeface="+mj-lt"/>
                <a:cs typeface="+mn-cs"/>
              </a:rPr>
              <a:t>включенные в Единый реестр субъектов малого и среднего предпринимательства (</a:t>
            </a:r>
            <a:r>
              <a:rPr lang="en-US" sz="1400" dirty="0">
                <a:hlinkClick r:id="rId2"/>
              </a:rPr>
              <a:t>www.ofd.nalog.ru</a:t>
            </a:r>
            <a:r>
              <a:rPr lang="en-US" sz="1400" dirty="0">
                <a:solidFill>
                  <a:prstClr val="black"/>
                </a:solidFill>
                <a:latin typeface="+mj-lt"/>
                <a:cs typeface="+mn-cs"/>
              </a:rPr>
              <a:t>)</a:t>
            </a:r>
            <a:endParaRPr lang="ru-RU" sz="1400" dirty="0">
              <a:solidFill>
                <a:prstClr val="black"/>
              </a:solidFill>
              <a:latin typeface="+mj-lt"/>
              <a:cs typeface="+mn-cs"/>
            </a:endParaRPr>
          </a:p>
        </p:txBody>
      </p:sp>
      <p:grpSp>
        <p:nvGrpSpPr>
          <p:cNvPr id="340" name="Группа 339"/>
          <p:cNvGrpSpPr/>
          <p:nvPr/>
        </p:nvGrpSpPr>
        <p:grpSpPr>
          <a:xfrm>
            <a:off x="903642" y="7306280"/>
            <a:ext cx="4079539" cy="307777"/>
            <a:chOff x="225641" y="7883894"/>
            <a:chExt cx="4079539" cy="307777"/>
          </a:xfrm>
        </p:grpSpPr>
        <p:sp>
          <p:nvSpPr>
            <p:cNvPr id="341" name="L-Shape 10"/>
            <p:cNvSpPr/>
            <p:nvPr/>
          </p:nvSpPr>
          <p:spPr>
            <a:xfrm rot="13701821">
              <a:off x="2480534" y="7910236"/>
              <a:ext cx="249564" cy="224314"/>
            </a:xfrm>
            <a:prstGeom prst="corner">
              <a:avLst>
                <a:gd name="adj1" fmla="val 23334"/>
                <a:gd name="adj2" fmla="val 24129"/>
              </a:avLst>
            </a:prstGeom>
            <a:solidFill>
              <a:srgbClr val="1F4E7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42" name="Прямоугольник 341"/>
            <p:cNvSpPr/>
            <p:nvPr/>
          </p:nvSpPr>
          <p:spPr>
            <a:xfrm>
              <a:off x="225641" y="7883894"/>
              <a:ext cx="202648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859536" eaLnBrk="1" fontAlgn="t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1F4E79"/>
                  </a:solidFill>
                  <a:effectLst/>
                  <a:uLnTx/>
                  <a:uFillTx/>
                  <a:latin typeface="+mj-lt"/>
                  <a:cs typeface="+mn-cs"/>
                </a:rPr>
                <a:t>Место регистрации</a:t>
              </a:r>
            </a:p>
          </p:txBody>
        </p:sp>
        <p:sp>
          <p:nvSpPr>
            <p:cNvPr id="343" name="Прямоугольник 342"/>
            <p:cNvSpPr/>
            <p:nvPr/>
          </p:nvSpPr>
          <p:spPr>
            <a:xfrm>
              <a:off x="3027266" y="7883894"/>
              <a:ext cx="127791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859536" eaLnBrk="1" fontAlgn="t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cs typeface="+mn-cs"/>
                </a:rPr>
                <a:t>Резидент РФ</a:t>
              </a:r>
            </a:p>
          </p:txBody>
        </p:sp>
      </p:grpSp>
      <p:grpSp>
        <p:nvGrpSpPr>
          <p:cNvPr id="366" name="Group 842"/>
          <p:cNvGrpSpPr/>
          <p:nvPr/>
        </p:nvGrpSpPr>
        <p:grpSpPr>
          <a:xfrm rot="3924488">
            <a:off x="3199105" y="1711098"/>
            <a:ext cx="671111" cy="825507"/>
            <a:chOff x="5417914" y="3926481"/>
            <a:chExt cx="517525" cy="636588"/>
          </a:xfrm>
          <a:solidFill>
            <a:schemeClr val="bg1"/>
          </a:solidFill>
        </p:grpSpPr>
        <p:sp>
          <p:nvSpPr>
            <p:cNvPr id="367" name="Freeform 5"/>
            <p:cNvSpPr>
              <a:spLocks noEditPoints="1"/>
            </p:cNvSpPr>
            <p:nvPr/>
          </p:nvSpPr>
          <p:spPr bwMode="auto">
            <a:xfrm>
              <a:off x="5417914" y="4148731"/>
              <a:ext cx="422275" cy="414338"/>
            </a:xfrm>
            <a:custGeom>
              <a:avLst/>
              <a:gdLst>
                <a:gd name="T0" fmla="*/ 239 w 617"/>
                <a:gd name="T1" fmla="*/ 597 h 605"/>
                <a:gd name="T2" fmla="*/ 223 w 617"/>
                <a:gd name="T3" fmla="*/ 556 h 605"/>
                <a:gd name="T4" fmla="*/ 133 w 617"/>
                <a:gd name="T5" fmla="*/ 500 h 605"/>
                <a:gd name="T6" fmla="*/ 127 w 617"/>
                <a:gd name="T7" fmla="*/ 503 h 605"/>
                <a:gd name="T8" fmla="*/ 48 w 617"/>
                <a:gd name="T9" fmla="*/ 463 h 605"/>
                <a:gd name="T10" fmla="*/ 78 w 617"/>
                <a:gd name="T11" fmla="*/ 355 h 605"/>
                <a:gd name="T12" fmla="*/ 1 w 617"/>
                <a:gd name="T13" fmla="*/ 292 h 605"/>
                <a:gd name="T14" fmla="*/ 46 w 617"/>
                <a:gd name="T15" fmla="*/ 219 h 605"/>
                <a:gd name="T16" fmla="*/ 108 w 617"/>
                <a:gd name="T17" fmla="*/ 131 h 605"/>
                <a:gd name="T18" fmla="*/ 99 w 617"/>
                <a:gd name="T19" fmla="*/ 82 h 605"/>
                <a:gd name="T20" fmla="*/ 186 w 617"/>
                <a:gd name="T21" fmla="*/ 64 h 605"/>
                <a:gd name="T22" fmla="*/ 299 w 617"/>
                <a:gd name="T23" fmla="*/ 14 h 605"/>
                <a:gd name="T24" fmla="*/ 394 w 617"/>
                <a:gd name="T25" fmla="*/ 26 h 605"/>
                <a:gd name="T26" fmla="*/ 400 w 617"/>
                <a:gd name="T27" fmla="*/ 72 h 605"/>
                <a:gd name="T28" fmla="*/ 485 w 617"/>
                <a:gd name="T29" fmla="*/ 105 h 605"/>
                <a:gd name="T30" fmla="*/ 533 w 617"/>
                <a:gd name="T31" fmla="*/ 97 h 605"/>
                <a:gd name="T32" fmla="*/ 547 w 617"/>
                <a:gd name="T33" fmla="*/ 189 h 605"/>
                <a:gd name="T34" fmla="*/ 603 w 617"/>
                <a:gd name="T35" fmla="*/ 294 h 605"/>
                <a:gd name="T36" fmla="*/ 590 w 617"/>
                <a:gd name="T37" fmla="*/ 387 h 605"/>
                <a:gd name="T38" fmla="*/ 508 w 617"/>
                <a:gd name="T39" fmla="*/ 428 h 605"/>
                <a:gd name="T40" fmla="*/ 517 w 617"/>
                <a:gd name="T41" fmla="*/ 524 h 605"/>
                <a:gd name="T42" fmla="*/ 428 w 617"/>
                <a:gd name="T43" fmla="*/ 540 h 605"/>
                <a:gd name="T44" fmla="*/ 317 w 617"/>
                <a:gd name="T45" fmla="*/ 593 h 605"/>
                <a:gd name="T46" fmla="*/ 287 w 617"/>
                <a:gd name="T47" fmla="*/ 567 h 605"/>
                <a:gd name="T48" fmla="*/ 452 w 617"/>
                <a:gd name="T49" fmla="*/ 513 h 605"/>
                <a:gd name="T50" fmla="*/ 476 w 617"/>
                <a:gd name="T51" fmla="*/ 492 h 605"/>
                <a:gd name="T52" fmla="*/ 529 w 617"/>
                <a:gd name="T53" fmla="*/ 359 h 605"/>
                <a:gd name="T54" fmla="*/ 577 w 617"/>
                <a:gd name="T55" fmla="*/ 325 h 605"/>
                <a:gd name="T56" fmla="*/ 519 w 617"/>
                <a:gd name="T57" fmla="*/ 166 h 605"/>
                <a:gd name="T58" fmla="*/ 514 w 617"/>
                <a:gd name="T59" fmla="*/ 132 h 605"/>
                <a:gd name="T60" fmla="*/ 497 w 617"/>
                <a:gd name="T61" fmla="*/ 140 h 605"/>
                <a:gd name="T62" fmla="*/ 358 w 617"/>
                <a:gd name="T63" fmla="*/ 54 h 605"/>
                <a:gd name="T64" fmla="*/ 330 w 617"/>
                <a:gd name="T65" fmla="*/ 40 h 605"/>
                <a:gd name="T66" fmla="*/ 270 w 617"/>
                <a:gd name="T67" fmla="*/ 110 h 605"/>
                <a:gd name="T68" fmla="*/ 134 w 617"/>
                <a:gd name="T69" fmla="*/ 102 h 605"/>
                <a:gd name="T70" fmla="*/ 142 w 617"/>
                <a:gd name="T71" fmla="*/ 117 h 605"/>
                <a:gd name="T72" fmla="*/ 47 w 617"/>
                <a:gd name="T73" fmla="*/ 255 h 605"/>
                <a:gd name="T74" fmla="*/ 49 w 617"/>
                <a:gd name="T75" fmla="*/ 285 h 605"/>
                <a:gd name="T76" fmla="*/ 86 w 617"/>
                <a:gd name="T77" fmla="*/ 453 h 605"/>
                <a:gd name="T78" fmla="*/ 117 w 617"/>
                <a:gd name="T79" fmla="*/ 467 h 605"/>
                <a:gd name="T80" fmla="*/ 251 w 617"/>
                <a:gd name="T81" fmla="*/ 520 h 605"/>
                <a:gd name="T82" fmla="*/ 259 w 617"/>
                <a:gd name="T83" fmla="*/ 563 h 605"/>
                <a:gd name="T84" fmla="*/ 215 w 617"/>
                <a:gd name="T85" fmla="*/ 372 h 605"/>
                <a:gd name="T86" fmla="*/ 324 w 617"/>
                <a:gd name="T87" fmla="*/ 189 h 605"/>
                <a:gd name="T88" fmla="*/ 308 w 617"/>
                <a:gd name="T89" fmla="*/ 418 h 605"/>
                <a:gd name="T90" fmla="*/ 244 w 617"/>
                <a:gd name="T91" fmla="*/ 350 h 605"/>
                <a:gd name="T92" fmla="*/ 388 w 617"/>
                <a:gd name="T93" fmla="*/ 314 h 605"/>
                <a:gd name="T94" fmla="*/ 308 w 617"/>
                <a:gd name="T95" fmla="*/ 225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17" h="605">
                  <a:moveTo>
                    <a:pt x="300" y="605"/>
                  </a:moveTo>
                  <a:cubicBezTo>
                    <a:pt x="299" y="605"/>
                    <a:pt x="298" y="605"/>
                    <a:pt x="297" y="605"/>
                  </a:cubicBezTo>
                  <a:cubicBezTo>
                    <a:pt x="239" y="597"/>
                    <a:pt x="239" y="597"/>
                    <a:pt x="239" y="597"/>
                  </a:cubicBezTo>
                  <a:cubicBezTo>
                    <a:pt x="230" y="596"/>
                    <a:pt x="223" y="589"/>
                    <a:pt x="223" y="579"/>
                  </a:cubicBezTo>
                  <a:cubicBezTo>
                    <a:pt x="223" y="558"/>
                    <a:pt x="223" y="558"/>
                    <a:pt x="223" y="558"/>
                  </a:cubicBezTo>
                  <a:cubicBezTo>
                    <a:pt x="223" y="558"/>
                    <a:pt x="223" y="557"/>
                    <a:pt x="223" y="556"/>
                  </a:cubicBezTo>
                  <a:cubicBezTo>
                    <a:pt x="223" y="549"/>
                    <a:pt x="221" y="542"/>
                    <a:pt x="218" y="534"/>
                  </a:cubicBezTo>
                  <a:cubicBezTo>
                    <a:pt x="208" y="511"/>
                    <a:pt x="184" y="495"/>
                    <a:pt x="158" y="495"/>
                  </a:cubicBezTo>
                  <a:cubicBezTo>
                    <a:pt x="150" y="495"/>
                    <a:pt x="141" y="497"/>
                    <a:pt x="133" y="500"/>
                  </a:cubicBezTo>
                  <a:cubicBezTo>
                    <a:pt x="131" y="501"/>
                    <a:pt x="130" y="502"/>
                    <a:pt x="129" y="502"/>
                  </a:cubicBezTo>
                  <a:cubicBezTo>
                    <a:pt x="128" y="503"/>
                    <a:pt x="128" y="503"/>
                    <a:pt x="128" y="503"/>
                  </a:cubicBezTo>
                  <a:cubicBezTo>
                    <a:pt x="128" y="503"/>
                    <a:pt x="127" y="503"/>
                    <a:pt x="127" y="503"/>
                  </a:cubicBezTo>
                  <a:cubicBezTo>
                    <a:pt x="106" y="514"/>
                    <a:pt x="106" y="514"/>
                    <a:pt x="106" y="514"/>
                  </a:cubicBezTo>
                  <a:cubicBezTo>
                    <a:pt x="99" y="518"/>
                    <a:pt x="89" y="516"/>
                    <a:pt x="83" y="509"/>
                  </a:cubicBezTo>
                  <a:cubicBezTo>
                    <a:pt x="48" y="463"/>
                    <a:pt x="48" y="463"/>
                    <a:pt x="48" y="463"/>
                  </a:cubicBezTo>
                  <a:cubicBezTo>
                    <a:pt x="42" y="456"/>
                    <a:pt x="43" y="445"/>
                    <a:pt x="49" y="439"/>
                  </a:cubicBezTo>
                  <a:cubicBezTo>
                    <a:pt x="67" y="421"/>
                    <a:pt x="67" y="421"/>
                    <a:pt x="67" y="421"/>
                  </a:cubicBezTo>
                  <a:cubicBezTo>
                    <a:pt x="83" y="404"/>
                    <a:pt x="87" y="378"/>
                    <a:pt x="78" y="355"/>
                  </a:cubicBezTo>
                  <a:cubicBezTo>
                    <a:pt x="71" y="338"/>
                    <a:pt x="56" y="325"/>
                    <a:pt x="38" y="320"/>
                  </a:cubicBezTo>
                  <a:cubicBezTo>
                    <a:pt x="14" y="312"/>
                    <a:pt x="14" y="312"/>
                    <a:pt x="14" y="312"/>
                  </a:cubicBezTo>
                  <a:cubicBezTo>
                    <a:pt x="5" y="310"/>
                    <a:pt x="0" y="301"/>
                    <a:pt x="1" y="292"/>
                  </a:cubicBezTo>
                  <a:cubicBezTo>
                    <a:pt x="9" y="235"/>
                    <a:pt x="9" y="235"/>
                    <a:pt x="9" y="235"/>
                  </a:cubicBezTo>
                  <a:cubicBezTo>
                    <a:pt x="10" y="226"/>
                    <a:pt x="18" y="219"/>
                    <a:pt x="27" y="219"/>
                  </a:cubicBezTo>
                  <a:cubicBezTo>
                    <a:pt x="46" y="219"/>
                    <a:pt x="46" y="219"/>
                    <a:pt x="46" y="219"/>
                  </a:cubicBezTo>
                  <a:cubicBezTo>
                    <a:pt x="57" y="218"/>
                    <a:pt x="65" y="217"/>
                    <a:pt x="73" y="214"/>
                  </a:cubicBezTo>
                  <a:cubicBezTo>
                    <a:pt x="90" y="207"/>
                    <a:pt x="102" y="195"/>
                    <a:pt x="108" y="179"/>
                  </a:cubicBezTo>
                  <a:cubicBezTo>
                    <a:pt x="115" y="164"/>
                    <a:pt x="115" y="147"/>
                    <a:pt x="108" y="131"/>
                  </a:cubicBezTo>
                  <a:cubicBezTo>
                    <a:pt x="107" y="130"/>
                    <a:pt x="107" y="130"/>
                    <a:pt x="107" y="130"/>
                  </a:cubicBezTo>
                  <a:cubicBezTo>
                    <a:pt x="94" y="105"/>
                    <a:pt x="94" y="105"/>
                    <a:pt x="94" y="105"/>
                  </a:cubicBezTo>
                  <a:cubicBezTo>
                    <a:pt x="90" y="97"/>
                    <a:pt x="92" y="87"/>
                    <a:pt x="99" y="82"/>
                  </a:cubicBezTo>
                  <a:cubicBezTo>
                    <a:pt x="146" y="47"/>
                    <a:pt x="146" y="47"/>
                    <a:pt x="146" y="47"/>
                  </a:cubicBezTo>
                  <a:cubicBezTo>
                    <a:pt x="153" y="41"/>
                    <a:pt x="163" y="42"/>
                    <a:pt x="169" y="48"/>
                  </a:cubicBezTo>
                  <a:cubicBezTo>
                    <a:pt x="186" y="64"/>
                    <a:pt x="186" y="64"/>
                    <a:pt x="186" y="64"/>
                  </a:cubicBezTo>
                  <a:cubicBezTo>
                    <a:pt x="204" y="81"/>
                    <a:pt x="233" y="86"/>
                    <a:pt x="256" y="77"/>
                  </a:cubicBezTo>
                  <a:cubicBezTo>
                    <a:pt x="272" y="70"/>
                    <a:pt x="285" y="57"/>
                    <a:pt x="291" y="42"/>
                  </a:cubicBezTo>
                  <a:cubicBezTo>
                    <a:pt x="299" y="14"/>
                    <a:pt x="299" y="14"/>
                    <a:pt x="299" y="14"/>
                  </a:cubicBezTo>
                  <a:cubicBezTo>
                    <a:pt x="302" y="6"/>
                    <a:pt x="310" y="0"/>
                    <a:pt x="319" y="1"/>
                  </a:cubicBezTo>
                  <a:cubicBezTo>
                    <a:pt x="378" y="9"/>
                    <a:pt x="378" y="9"/>
                    <a:pt x="378" y="9"/>
                  </a:cubicBezTo>
                  <a:cubicBezTo>
                    <a:pt x="387" y="10"/>
                    <a:pt x="393" y="18"/>
                    <a:pt x="394" y="26"/>
                  </a:cubicBezTo>
                  <a:cubicBezTo>
                    <a:pt x="394" y="51"/>
                    <a:pt x="394" y="51"/>
                    <a:pt x="394" y="51"/>
                  </a:cubicBezTo>
                  <a:cubicBezTo>
                    <a:pt x="395" y="52"/>
                    <a:pt x="394" y="53"/>
                    <a:pt x="394" y="54"/>
                  </a:cubicBezTo>
                  <a:cubicBezTo>
                    <a:pt x="395" y="59"/>
                    <a:pt x="397" y="65"/>
                    <a:pt x="400" y="72"/>
                  </a:cubicBezTo>
                  <a:cubicBezTo>
                    <a:pt x="410" y="95"/>
                    <a:pt x="433" y="111"/>
                    <a:pt x="459" y="111"/>
                  </a:cubicBezTo>
                  <a:cubicBezTo>
                    <a:pt x="468" y="111"/>
                    <a:pt x="476" y="109"/>
                    <a:pt x="484" y="106"/>
                  </a:cubicBezTo>
                  <a:cubicBezTo>
                    <a:pt x="484" y="106"/>
                    <a:pt x="485" y="105"/>
                    <a:pt x="485" y="105"/>
                  </a:cubicBezTo>
                  <a:cubicBezTo>
                    <a:pt x="485" y="105"/>
                    <a:pt x="485" y="105"/>
                    <a:pt x="485" y="105"/>
                  </a:cubicBezTo>
                  <a:cubicBezTo>
                    <a:pt x="510" y="92"/>
                    <a:pt x="510" y="92"/>
                    <a:pt x="510" y="92"/>
                  </a:cubicBezTo>
                  <a:cubicBezTo>
                    <a:pt x="518" y="88"/>
                    <a:pt x="528" y="90"/>
                    <a:pt x="533" y="97"/>
                  </a:cubicBezTo>
                  <a:cubicBezTo>
                    <a:pt x="569" y="143"/>
                    <a:pt x="569" y="143"/>
                    <a:pt x="569" y="143"/>
                  </a:cubicBezTo>
                  <a:cubicBezTo>
                    <a:pt x="574" y="150"/>
                    <a:pt x="574" y="161"/>
                    <a:pt x="568" y="167"/>
                  </a:cubicBezTo>
                  <a:cubicBezTo>
                    <a:pt x="547" y="189"/>
                    <a:pt x="547" y="189"/>
                    <a:pt x="547" y="189"/>
                  </a:cubicBezTo>
                  <a:cubicBezTo>
                    <a:pt x="533" y="206"/>
                    <a:pt x="529" y="231"/>
                    <a:pt x="538" y="252"/>
                  </a:cubicBezTo>
                  <a:cubicBezTo>
                    <a:pt x="545" y="268"/>
                    <a:pt x="559" y="280"/>
                    <a:pt x="577" y="286"/>
                  </a:cubicBezTo>
                  <a:cubicBezTo>
                    <a:pt x="603" y="294"/>
                    <a:pt x="603" y="294"/>
                    <a:pt x="603" y="294"/>
                  </a:cubicBezTo>
                  <a:cubicBezTo>
                    <a:pt x="611" y="297"/>
                    <a:pt x="617" y="305"/>
                    <a:pt x="615" y="314"/>
                  </a:cubicBezTo>
                  <a:cubicBezTo>
                    <a:pt x="608" y="372"/>
                    <a:pt x="608" y="372"/>
                    <a:pt x="608" y="372"/>
                  </a:cubicBezTo>
                  <a:cubicBezTo>
                    <a:pt x="606" y="380"/>
                    <a:pt x="599" y="387"/>
                    <a:pt x="590" y="387"/>
                  </a:cubicBezTo>
                  <a:cubicBezTo>
                    <a:pt x="566" y="388"/>
                    <a:pt x="566" y="388"/>
                    <a:pt x="566" y="388"/>
                  </a:cubicBezTo>
                  <a:cubicBezTo>
                    <a:pt x="558" y="388"/>
                    <a:pt x="550" y="390"/>
                    <a:pt x="543" y="393"/>
                  </a:cubicBezTo>
                  <a:cubicBezTo>
                    <a:pt x="527" y="400"/>
                    <a:pt x="515" y="412"/>
                    <a:pt x="508" y="428"/>
                  </a:cubicBezTo>
                  <a:cubicBezTo>
                    <a:pt x="502" y="443"/>
                    <a:pt x="502" y="460"/>
                    <a:pt x="509" y="475"/>
                  </a:cubicBezTo>
                  <a:cubicBezTo>
                    <a:pt x="523" y="501"/>
                    <a:pt x="523" y="501"/>
                    <a:pt x="523" y="501"/>
                  </a:cubicBezTo>
                  <a:cubicBezTo>
                    <a:pt x="527" y="509"/>
                    <a:pt x="525" y="519"/>
                    <a:pt x="517" y="524"/>
                  </a:cubicBezTo>
                  <a:cubicBezTo>
                    <a:pt x="471" y="560"/>
                    <a:pt x="471" y="560"/>
                    <a:pt x="471" y="560"/>
                  </a:cubicBezTo>
                  <a:cubicBezTo>
                    <a:pt x="463" y="565"/>
                    <a:pt x="454" y="564"/>
                    <a:pt x="447" y="558"/>
                  </a:cubicBezTo>
                  <a:cubicBezTo>
                    <a:pt x="428" y="540"/>
                    <a:pt x="428" y="540"/>
                    <a:pt x="428" y="540"/>
                  </a:cubicBezTo>
                  <a:cubicBezTo>
                    <a:pt x="411" y="526"/>
                    <a:pt x="384" y="521"/>
                    <a:pt x="361" y="530"/>
                  </a:cubicBezTo>
                  <a:cubicBezTo>
                    <a:pt x="343" y="537"/>
                    <a:pt x="330" y="552"/>
                    <a:pt x="324" y="570"/>
                  </a:cubicBezTo>
                  <a:cubicBezTo>
                    <a:pt x="317" y="593"/>
                    <a:pt x="317" y="593"/>
                    <a:pt x="317" y="593"/>
                  </a:cubicBezTo>
                  <a:cubicBezTo>
                    <a:pt x="315" y="600"/>
                    <a:pt x="307" y="605"/>
                    <a:pt x="300" y="605"/>
                  </a:cubicBezTo>
                  <a:close/>
                  <a:moveTo>
                    <a:pt x="259" y="563"/>
                  </a:moveTo>
                  <a:cubicBezTo>
                    <a:pt x="287" y="567"/>
                    <a:pt x="287" y="567"/>
                    <a:pt x="287" y="567"/>
                  </a:cubicBezTo>
                  <a:cubicBezTo>
                    <a:pt x="290" y="559"/>
                    <a:pt x="290" y="559"/>
                    <a:pt x="290" y="559"/>
                  </a:cubicBezTo>
                  <a:cubicBezTo>
                    <a:pt x="298" y="531"/>
                    <a:pt x="319" y="508"/>
                    <a:pt x="347" y="496"/>
                  </a:cubicBezTo>
                  <a:cubicBezTo>
                    <a:pt x="382" y="482"/>
                    <a:pt x="423" y="489"/>
                    <a:pt x="452" y="513"/>
                  </a:cubicBezTo>
                  <a:cubicBezTo>
                    <a:pt x="461" y="521"/>
                    <a:pt x="461" y="521"/>
                    <a:pt x="461" y="521"/>
                  </a:cubicBezTo>
                  <a:cubicBezTo>
                    <a:pt x="483" y="505"/>
                    <a:pt x="483" y="505"/>
                    <a:pt x="483" y="505"/>
                  </a:cubicBezTo>
                  <a:cubicBezTo>
                    <a:pt x="476" y="492"/>
                    <a:pt x="476" y="492"/>
                    <a:pt x="476" y="492"/>
                  </a:cubicBezTo>
                  <a:cubicBezTo>
                    <a:pt x="476" y="491"/>
                    <a:pt x="475" y="490"/>
                    <a:pt x="475" y="490"/>
                  </a:cubicBezTo>
                  <a:cubicBezTo>
                    <a:pt x="465" y="465"/>
                    <a:pt x="465" y="438"/>
                    <a:pt x="475" y="414"/>
                  </a:cubicBezTo>
                  <a:cubicBezTo>
                    <a:pt x="485" y="389"/>
                    <a:pt x="504" y="370"/>
                    <a:pt x="529" y="359"/>
                  </a:cubicBezTo>
                  <a:cubicBezTo>
                    <a:pt x="540" y="355"/>
                    <a:pt x="552" y="352"/>
                    <a:pt x="564" y="352"/>
                  </a:cubicBezTo>
                  <a:cubicBezTo>
                    <a:pt x="573" y="351"/>
                    <a:pt x="573" y="351"/>
                    <a:pt x="573" y="351"/>
                  </a:cubicBezTo>
                  <a:cubicBezTo>
                    <a:pt x="577" y="325"/>
                    <a:pt x="577" y="325"/>
                    <a:pt x="577" y="325"/>
                  </a:cubicBezTo>
                  <a:cubicBezTo>
                    <a:pt x="566" y="321"/>
                    <a:pt x="566" y="321"/>
                    <a:pt x="566" y="321"/>
                  </a:cubicBezTo>
                  <a:cubicBezTo>
                    <a:pt x="537" y="312"/>
                    <a:pt x="516" y="292"/>
                    <a:pt x="505" y="266"/>
                  </a:cubicBezTo>
                  <a:cubicBezTo>
                    <a:pt x="491" y="232"/>
                    <a:pt x="496" y="194"/>
                    <a:pt x="519" y="166"/>
                  </a:cubicBezTo>
                  <a:cubicBezTo>
                    <a:pt x="519" y="165"/>
                    <a:pt x="519" y="165"/>
                    <a:pt x="520" y="165"/>
                  </a:cubicBezTo>
                  <a:cubicBezTo>
                    <a:pt x="530" y="153"/>
                    <a:pt x="530" y="153"/>
                    <a:pt x="530" y="153"/>
                  </a:cubicBezTo>
                  <a:cubicBezTo>
                    <a:pt x="514" y="132"/>
                    <a:pt x="514" y="132"/>
                    <a:pt x="514" y="132"/>
                  </a:cubicBezTo>
                  <a:cubicBezTo>
                    <a:pt x="501" y="138"/>
                    <a:pt x="501" y="138"/>
                    <a:pt x="501" y="138"/>
                  </a:cubicBezTo>
                  <a:cubicBezTo>
                    <a:pt x="500" y="139"/>
                    <a:pt x="499" y="139"/>
                    <a:pt x="498" y="139"/>
                  </a:cubicBezTo>
                  <a:cubicBezTo>
                    <a:pt x="497" y="140"/>
                    <a:pt x="497" y="140"/>
                    <a:pt x="497" y="140"/>
                  </a:cubicBezTo>
                  <a:cubicBezTo>
                    <a:pt x="485" y="145"/>
                    <a:pt x="472" y="147"/>
                    <a:pt x="459" y="147"/>
                  </a:cubicBezTo>
                  <a:cubicBezTo>
                    <a:pt x="418" y="147"/>
                    <a:pt x="382" y="123"/>
                    <a:pt x="366" y="86"/>
                  </a:cubicBezTo>
                  <a:cubicBezTo>
                    <a:pt x="361" y="75"/>
                    <a:pt x="358" y="64"/>
                    <a:pt x="358" y="54"/>
                  </a:cubicBezTo>
                  <a:cubicBezTo>
                    <a:pt x="358" y="53"/>
                    <a:pt x="358" y="52"/>
                    <a:pt x="358" y="51"/>
                  </a:cubicBezTo>
                  <a:cubicBezTo>
                    <a:pt x="358" y="43"/>
                    <a:pt x="358" y="43"/>
                    <a:pt x="358" y="43"/>
                  </a:cubicBezTo>
                  <a:cubicBezTo>
                    <a:pt x="330" y="40"/>
                    <a:pt x="330" y="40"/>
                    <a:pt x="330" y="40"/>
                  </a:cubicBezTo>
                  <a:cubicBezTo>
                    <a:pt x="326" y="53"/>
                    <a:pt x="326" y="53"/>
                    <a:pt x="326" y="53"/>
                  </a:cubicBezTo>
                  <a:cubicBezTo>
                    <a:pt x="325" y="54"/>
                    <a:pt x="325" y="54"/>
                    <a:pt x="325" y="54"/>
                  </a:cubicBezTo>
                  <a:cubicBezTo>
                    <a:pt x="315" y="80"/>
                    <a:pt x="295" y="100"/>
                    <a:pt x="270" y="110"/>
                  </a:cubicBezTo>
                  <a:cubicBezTo>
                    <a:pt x="233" y="125"/>
                    <a:pt x="190" y="117"/>
                    <a:pt x="161" y="90"/>
                  </a:cubicBezTo>
                  <a:cubicBezTo>
                    <a:pt x="156" y="85"/>
                    <a:pt x="156" y="85"/>
                    <a:pt x="156" y="85"/>
                  </a:cubicBezTo>
                  <a:cubicBezTo>
                    <a:pt x="134" y="102"/>
                    <a:pt x="134" y="102"/>
                    <a:pt x="134" y="102"/>
                  </a:cubicBezTo>
                  <a:cubicBezTo>
                    <a:pt x="140" y="113"/>
                    <a:pt x="140" y="113"/>
                    <a:pt x="140" y="113"/>
                  </a:cubicBezTo>
                  <a:cubicBezTo>
                    <a:pt x="140" y="114"/>
                    <a:pt x="141" y="114"/>
                    <a:pt x="141" y="115"/>
                  </a:cubicBezTo>
                  <a:cubicBezTo>
                    <a:pt x="142" y="117"/>
                    <a:pt x="142" y="117"/>
                    <a:pt x="142" y="117"/>
                  </a:cubicBezTo>
                  <a:cubicBezTo>
                    <a:pt x="152" y="142"/>
                    <a:pt x="152" y="169"/>
                    <a:pt x="142" y="193"/>
                  </a:cubicBezTo>
                  <a:cubicBezTo>
                    <a:pt x="132" y="218"/>
                    <a:pt x="112" y="237"/>
                    <a:pt x="87" y="248"/>
                  </a:cubicBezTo>
                  <a:cubicBezTo>
                    <a:pt x="73" y="254"/>
                    <a:pt x="60" y="255"/>
                    <a:pt x="47" y="255"/>
                  </a:cubicBezTo>
                  <a:cubicBezTo>
                    <a:pt x="43" y="255"/>
                    <a:pt x="43" y="255"/>
                    <a:pt x="43" y="255"/>
                  </a:cubicBezTo>
                  <a:cubicBezTo>
                    <a:pt x="39" y="282"/>
                    <a:pt x="39" y="282"/>
                    <a:pt x="39" y="282"/>
                  </a:cubicBezTo>
                  <a:cubicBezTo>
                    <a:pt x="49" y="285"/>
                    <a:pt x="49" y="285"/>
                    <a:pt x="49" y="285"/>
                  </a:cubicBezTo>
                  <a:cubicBezTo>
                    <a:pt x="77" y="294"/>
                    <a:pt x="100" y="314"/>
                    <a:pt x="111" y="341"/>
                  </a:cubicBezTo>
                  <a:cubicBezTo>
                    <a:pt x="126" y="376"/>
                    <a:pt x="119" y="418"/>
                    <a:pt x="93" y="446"/>
                  </a:cubicBezTo>
                  <a:cubicBezTo>
                    <a:pt x="86" y="453"/>
                    <a:pt x="86" y="453"/>
                    <a:pt x="86" y="453"/>
                  </a:cubicBezTo>
                  <a:cubicBezTo>
                    <a:pt x="103" y="475"/>
                    <a:pt x="103" y="475"/>
                    <a:pt x="103" y="475"/>
                  </a:cubicBezTo>
                  <a:cubicBezTo>
                    <a:pt x="110" y="471"/>
                    <a:pt x="110" y="471"/>
                    <a:pt x="110" y="471"/>
                  </a:cubicBezTo>
                  <a:cubicBezTo>
                    <a:pt x="115" y="468"/>
                    <a:pt x="115" y="468"/>
                    <a:pt x="117" y="467"/>
                  </a:cubicBezTo>
                  <a:cubicBezTo>
                    <a:pt x="119" y="467"/>
                    <a:pt x="119" y="467"/>
                    <a:pt x="119" y="467"/>
                  </a:cubicBezTo>
                  <a:cubicBezTo>
                    <a:pt x="132" y="462"/>
                    <a:pt x="145" y="459"/>
                    <a:pt x="158" y="459"/>
                  </a:cubicBezTo>
                  <a:cubicBezTo>
                    <a:pt x="199" y="459"/>
                    <a:pt x="236" y="483"/>
                    <a:pt x="251" y="520"/>
                  </a:cubicBezTo>
                  <a:cubicBezTo>
                    <a:pt x="256" y="532"/>
                    <a:pt x="259" y="544"/>
                    <a:pt x="259" y="557"/>
                  </a:cubicBezTo>
                  <a:cubicBezTo>
                    <a:pt x="259" y="557"/>
                    <a:pt x="259" y="558"/>
                    <a:pt x="259" y="559"/>
                  </a:cubicBezTo>
                  <a:lnTo>
                    <a:pt x="259" y="563"/>
                  </a:lnTo>
                  <a:close/>
                  <a:moveTo>
                    <a:pt x="308" y="418"/>
                  </a:moveTo>
                  <a:cubicBezTo>
                    <a:pt x="303" y="418"/>
                    <a:pt x="298" y="418"/>
                    <a:pt x="293" y="417"/>
                  </a:cubicBezTo>
                  <a:cubicBezTo>
                    <a:pt x="262" y="413"/>
                    <a:pt x="234" y="397"/>
                    <a:pt x="215" y="372"/>
                  </a:cubicBezTo>
                  <a:cubicBezTo>
                    <a:pt x="196" y="348"/>
                    <a:pt x="189" y="318"/>
                    <a:pt x="193" y="288"/>
                  </a:cubicBezTo>
                  <a:cubicBezTo>
                    <a:pt x="200" y="231"/>
                    <a:pt x="250" y="188"/>
                    <a:pt x="308" y="188"/>
                  </a:cubicBezTo>
                  <a:cubicBezTo>
                    <a:pt x="313" y="188"/>
                    <a:pt x="319" y="189"/>
                    <a:pt x="324" y="189"/>
                  </a:cubicBezTo>
                  <a:cubicBezTo>
                    <a:pt x="355" y="193"/>
                    <a:pt x="383" y="209"/>
                    <a:pt x="402" y="234"/>
                  </a:cubicBezTo>
                  <a:cubicBezTo>
                    <a:pt x="420" y="259"/>
                    <a:pt x="428" y="288"/>
                    <a:pt x="424" y="319"/>
                  </a:cubicBezTo>
                  <a:cubicBezTo>
                    <a:pt x="416" y="375"/>
                    <a:pt x="366" y="418"/>
                    <a:pt x="308" y="418"/>
                  </a:cubicBezTo>
                  <a:close/>
                  <a:moveTo>
                    <a:pt x="308" y="225"/>
                  </a:moveTo>
                  <a:cubicBezTo>
                    <a:pt x="268" y="225"/>
                    <a:pt x="234" y="254"/>
                    <a:pt x="229" y="293"/>
                  </a:cubicBezTo>
                  <a:cubicBezTo>
                    <a:pt x="226" y="313"/>
                    <a:pt x="231" y="334"/>
                    <a:pt x="244" y="350"/>
                  </a:cubicBezTo>
                  <a:cubicBezTo>
                    <a:pt x="257" y="367"/>
                    <a:pt x="276" y="378"/>
                    <a:pt x="298" y="381"/>
                  </a:cubicBezTo>
                  <a:cubicBezTo>
                    <a:pt x="301" y="381"/>
                    <a:pt x="305" y="382"/>
                    <a:pt x="308" y="382"/>
                  </a:cubicBezTo>
                  <a:cubicBezTo>
                    <a:pt x="348" y="382"/>
                    <a:pt x="382" y="352"/>
                    <a:pt x="388" y="314"/>
                  </a:cubicBezTo>
                  <a:cubicBezTo>
                    <a:pt x="391" y="293"/>
                    <a:pt x="385" y="273"/>
                    <a:pt x="373" y="256"/>
                  </a:cubicBezTo>
                  <a:cubicBezTo>
                    <a:pt x="360" y="239"/>
                    <a:pt x="341" y="228"/>
                    <a:pt x="319" y="225"/>
                  </a:cubicBezTo>
                  <a:cubicBezTo>
                    <a:pt x="315" y="225"/>
                    <a:pt x="312" y="225"/>
                    <a:pt x="308" y="2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68" name="Freeform 6"/>
            <p:cNvSpPr>
              <a:spLocks noEditPoints="1"/>
            </p:cNvSpPr>
            <p:nvPr/>
          </p:nvSpPr>
          <p:spPr bwMode="auto">
            <a:xfrm>
              <a:off x="5641751" y="3926481"/>
              <a:ext cx="293688" cy="288925"/>
            </a:xfrm>
            <a:custGeom>
              <a:avLst/>
              <a:gdLst>
                <a:gd name="T0" fmla="*/ 231 w 429"/>
                <a:gd name="T1" fmla="*/ 396 h 422"/>
                <a:gd name="T2" fmla="*/ 166 w 429"/>
                <a:gd name="T3" fmla="*/ 392 h 422"/>
                <a:gd name="T4" fmla="*/ 97 w 429"/>
                <a:gd name="T5" fmla="*/ 391 h 422"/>
                <a:gd name="T6" fmla="*/ 94 w 429"/>
                <a:gd name="T7" fmla="*/ 353 h 422"/>
                <a:gd name="T8" fmla="*/ 52 w 429"/>
                <a:gd name="T9" fmla="*/ 304 h 422"/>
                <a:gd name="T10" fmla="*/ 15 w 429"/>
                <a:gd name="T11" fmla="*/ 294 h 422"/>
                <a:gd name="T12" fmla="*/ 28 w 429"/>
                <a:gd name="T13" fmla="*/ 226 h 422"/>
                <a:gd name="T14" fmla="*/ 18 w 429"/>
                <a:gd name="T15" fmla="*/ 153 h 422"/>
                <a:gd name="T16" fmla="*/ 54 w 429"/>
                <a:gd name="T17" fmla="*/ 86 h 422"/>
                <a:gd name="T18" fmla="*/ 83 w 429"/>
                <a:gd name="T19" fmla="*/ 93 h 422"/>
                <a:gd name="T20" fmla="*/ 120 w 429"/>
                <a:gd name="T21" fmla="*/ 53 h 422"/>
                <a:gd name="T22" fmla="*/ 168 w 429"/>
                <a:gd name="T23" fmla="*/ 2 h 422"/>
                <a:gd name="T24" fmla="*/ 232 w 429"/>
                <a:gd name="T25" fmla="*/ 47 h 422"/>
                <a:gd name="T26" fmla="*/ 272 w 429"/>
                <a:gd name="T27" fmla="*/ 19 h 422"/>
                <a:gd name="T28" fmla="*/ 340 w 429"/>
                <a:gd name="T29" fmla="*/ 55 h 422"/>
                <a:gd name="T30" fmla="*/ 334 w 429"/>
                <a:gd name="T31" fmla="*/ 84 h 422"/>
                <a:gd name="T32" fmla="*/ 375 w 429"/>
                <a:gd name="T33" fmla="*/ 120 h 422"/>
                <a:gd name="T34" fmla="*/ 426 w 429"/>
                <a:gd name="T35" fmla="*/ 168 h 422"/>
                <a:gd name="T36" fmla="*/ 381 w 429"/>
                <a:gd name="T37" fmla="*/ 232 h 422"/>
                <a:gd name="T38" fmla="*/ 416 w 429"/>
                <a:gd name="T39" fmla="*/ 294 h 422"/>
                <a:gd name="T40" fmla="*/ 359 w 429"/>
                <a:gd name="T41" fmla="*/ 333 h 422"/>
                <a:gd name="T42" fmla="*/ 319 w 429"/>
                <a:gd name="T43" fmla="*/ 343 h 422"/>
                <a:gd name="T44" fmla="*/ 299 w 429"/>
                <a:gd name="T45" fmla="*/ 410 h 422"/>
                <a:gd name="T46" fmla="*/ 197 w 429"/>
                <a:gd name="T47" fmla="*/ 340 h 422"/>
                <a:gd name="T48" fmla="*/ 274 w 429"/>
                <a:gd name="T49" fmla="*/ 379 h 422"/>
                <a:gd name="T50" fmla="*/ 292 w 429"/>
                <a:gd name="T51" fmla="*/ 319 h 422"/>
                <a:gd name="T52" fmla="*/ 370 w 429"/>
                <a:gd name="T53" fmla="*/ 298 h 422"/>
                <a:gd name="T54" fmla="*/ 373 w 429"/>
                <a:gd name="T55" fmla="*/ 289 h 422"/>
                <a:gd name="T56" fmla="*/ 381 w 429"/>
                <a:gd name="T57" fmla="*/ 167 h 422"/>
                <a:gd name="T58" fmla="*/ 378 w 429"/>
                <a:gd name="T59" fmla="*/ 156 h 422"/>
                <a:gd name="T60" fmla="*/ 297 w 429"/>
                <a:gd name="T61" fmla="*/ 85 h 422"/>
                <a:gd name="T62" fmla="*/ 292 w 429"/>
                <a:gd name="T63" fmla="*/ 54 h 422"/>
                <a:gd name="T64" fmla="*/ 235 w 429"/>
                <a:gd name="T65" fmla="*/ 84 h 422"/>
                <a:gd name="T66" fmla="*/ 164 w 429"/>
                <a:gd name="T67" fmla="*/ 42 h 422"/>
                <a:gd name="T68" fmla="*/ 156 w 429"/>
                <a:gd name="T69" fmla="*/ 50 h 422"/>
                <a:gd name="T70" fmla="*/ 85 w 429"/>
                <a:gd name="T71" fmla="*/ 130 h 422"/>
                <a:gd name="T72" fmla="*/ 53 w 429"/>
                <a:gd name="T73" fmla="*/ 133 h 422"/>
                <a:gd name="T74" fmla="*/ 44 w 429"/>
                <a:gd name="T75" fmla="*/ 259 h 422"/>
                <a:gd name="T76" fmla="*/ 46 w 429"/>
                <a:gd name="T77" fmla="*/ 268 h 422"/>
                <a:gd name="T78" fmla="*/ 132 w 429"/>
                <a:gd name="T79" fmla="*/ 339 h 422"/>
                <a:gd name="T80" fmla="*/ 137 w 429"/>
                <a:gd name="T81" fmla="*/ 370 h 422"/>
                <a:gd name="T82" fmla="*/ 215 w 429"/>
                <a:gd name="T83" fmla="*/ 297 h 422"/>
                <a:gd name="T84" fmla="*/ 138 w 429"/>
                <a:gd name="T85" fmla="*/ 172 h 422"/>
                <a:gd name="T86" fmla="*/ 296 w 429"/>
                <a:gd name="T87" fmla="*/ 188 h 422"/>
                <a:gd name="T88" fmla="*/ 214 w 429"/>
                <a:gd name="T89" fmla="*/ 163 h 422"/>
                <a:gd name="T90" fmla="*/ 192 w 429"/>
                <a:gd name="T91" fmla="*/ 255 h 422"/>
                <a:gd name="T92" fmla="*/ 262 w 429"/>
                <a:gd name="T93" fmla="*/ 198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29" h="422">
                  <a:moveTo>
                    <a:pt x="255" y="422"/>
                  </a:moveTo>
                  <a:cubicBezTo>
                    <a:pt x="249" y="422"/>
                    <a:pt x="242" y="419"/>
                    <a:pt x="239" y="412"/>
                  </a:cubicBezTo>
                  <a:cubicBezTo>
                    <a:pt x="231" y="396"/>
                    <a:pt x="231" y="396"/>
                    <a:pt x="231" y="396"/>
                  </a:cubicBezTo>
                  <a:cubicBezTo>
                    <a:pt x="224" y="384"/>
                    <a:pt x="211" y="377"/>
                    <a:pt x="197" y="377"/>
                  </a:cubicBezTo>
                  <a:cubicBezTo>
                    <a:pt x="195" y="377"/>
                    <a:pt x="195" y="377"/>
                    <a:pt x="195" y="377"/>
                  </a:cubicBezTo>
                  <a:cubicBezTo>
                    <a:pt x="184" y="377"/>
                    <a:pt x="173" y="383"/>
                    <a:pt x="166" y="392"/>
                  </a:cubicBezTo>
                  <a:cubicBezTo>
                    <a:pt x="156" y="405"/>
                    <a:pt x="156" y="405"/>
                    <a:pt x="156" y="405"/>
                  </a:cubicBezTo>
                  <a:cubicBezTo>
                    <a:pt x="151" y="412"/>
                    <a:pt x="141" y="414"/>
                    <a:pt x="133" y="410"/>
                  </a:cubicBezTo>
                  <a:cubicBezTo>
                    <a:pt x="97" y="391"/>
                    <a:pt x="97" y="391"/>
                    <a:pt x="97" y="391"/>
                  </a:cubicBezTo>
                  <a:cubicBezTo>
                    <a:pt x="89" y="387"/>
                    <a:pt x="86" y="377"/>
                    <a:pt x="89" y="369"/>
                  </a:cubicBezTo>
                  <a:cubicBezTo>
                    <a:pt x="94" y="355"/>
                    <a:pt x="94" y="355"/>
                    <a:pt x="94" y="355"/>
                  </a:cubicBezTo>
                  <a:cubicBezTo>
                    <a:pt x="94" y="354"/>
                    <a:pt x="94" y="354"/>
                    <a:pt x="94" y="353"/>
                  </a:cubicBezTo>
                  <a:cubicBezTo>
                    <a:pt x="95" y="350"/>
                    <a:pt x="96" y="345"/>
                    <a:pt x="96" y="341"/>
                  </a:cubicBezTo>
                  <a:cubicBezTo>
                    <a:pt x="95" y="320"/>
                    <a:pt x="77" y="304"/>
                    <a:pt x="56" y="304"/>
                  </a:cubicBezTo>
                  <a:cubicBezTo>
                    <a:pt x="52" y="304"/>
                    <a:pt x="52" y="304"/>
                    <a:pt x="52" y="304"/>
                  </a:cubicBezTo>
                  <a:cubicBezTo>
                    <a:pt x="52" y="304"/>
                    <a:pt x="51" y="304"/>
                    <a:pt x="51" y="304"/>
                  </a:cubicBezTo>
                  <a:cubicBezTo>
                    <a:pt x="35" y="306"/>
                    <a:pt x="35" y="306"/>
                    <a:pt x="35" y="306"/>
                  </a:cubicBezTo>
                  <a:cubicBezTo>
                    <a:pt x="26" y="308"/>
                    <a:pt x="18" y="302"/>
                    <a:pt x="15" y="294"/>
                  </a:cubicBezTo>
                  <a:cubicBezTo>
                    <a:pt x="3" y="256"/>
                    <a:pt x="3" y="256"/>
                    <a:pt x="3" y="256"/>
                  </a:cubicBezTo>
                  <a:cubicBezTo>
                    <a:pt x="0" y="247"/>
                    <a:pt x="4" y="237"/>
                    <a:pt x="12" y="234"/>
                  </a:cubicBezTo>
                  <a:cubicBezTo>
                    <a:pt x="28" y="226"/>
                    <a:pt x="28" y="226"/>
                    <a:pt x="28" y="226"/>
                  </a:cubicBezTo>
                  <a:cubicBezTo>
                    <a:pt x="40" y="220"/>
                    <a:pt x="48" y="206"/>
                    <a:pt x="47" y="192"/>
                  </a:cubicBezTo>
                  <a:cubicBezTo>
                    <a:pt x="47" y="181"/>
                    <a:pt x="41" y="170"/>
                    <a:pt x="32" y="163"/>
                  </a:cubicBezTo>
                  <a:cubicBezTo>
                    <a:pt x="18" y="153"/>
                    <a:pt x="18" y="153"/>
                    <a:pt x="18" y="153"/>
                  </a:cubicBezTo>
                  <a:cubicBezTo>
                    <a:pt x="11" y="147"/>
                    <a:pt x="9" y="138"/>
                    <a:pt x="13" y="130"/>
                  </a:cubicBezTo>
                  <a:cubicBezTo>
                    <a:pt x="32" y="94"/>
                    <a:pt x="32" y="94"/>
                    <a:pt x="32" y="94"/>
                  </a:cubicBezTo>
                  <a:cubicBezTo>
                    <a:pt x="36" y="86"/>
                    <a:pt x="45" y="83"/>
                    <a:pt x="54" y="86"/>
                  </a:cubicBezTo>
                  <a:cubicBezTo>
                    <a:pt x="66" y="90"/>
                    <a:pt x="66" y="90"/>
                    <a:pt x="66" y="90"/>
                  </a:cubicBezTo>
                  <a:cubicBezTo>
                    <a:pt x="72" y="92"/>
                    <a:pt x="77" y="93"/>
                    <a:pt x="82" y="93"/>
                  </a:cubicBezTo>
                  <a:cubicBezTo>
                    <a:pt x="83" y="93"/>
                    <a:pt x="83" y="93"/>
                    <a:pt x="83" y="93"/>
                  </a:cubicBezTo>
                  <a:cubicBezTo>
                    <a:pt x="94" y="93"/>
                    <a:pt x="103" y="88"/>
                    <a:pt x="110" y="81"/>
                  </a:cubicBezTo>
                  <a:cubicBezTo>
                    <a:pt x="117" y="73"/>
                    <a:pt x="120" y="64"/>
                    <a:pt x="120" y="54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17" y="34"/>
                    <a:pt x="117" y="34"/>
                    <a:pt x="117" y="34"/>
                  </a:cubicBezTo>
                  <a:cubicBezTo>
                    <a:pt x="115" y="25"/>
                    <a:pt x="121" y="17"/>
                    <a:pt x="129" y="14"/>
                  </a:cubicBezTo>
                  <a:cubicBezTo>
                    <a:pt x="168" y="2"/>
                    <a:pt x="168" y="2"/>
                    <a:pt x="168" y="2"/>
                  </a:cubicBezTo>
                  <a:cubicBezTo>
                    <a:pt x="177" y="0"/>
                    <a:pt x="186" y="4"/>
                    <a:pt x="190" y="11"/>
                  </a:cubicBezTo>
                  <a:cubicBezTo>
                    <a:pt x="197" y="26"/>
                    <a:pt x="197" y="26"/>
                    <a:pt x="197" y="26"/>
                  </a:cubicBezTo>
                  <a:cubicBezTo>
                    <a:pt x="203" y="39"/>
                    <a:pt x="217" y="47"/>
                    <a:pt x="232" y="47"/>
                  </a:cubicBezTo>
                  <a:cubicBezTo>
                    <a:pt x="234" y="47"/>
                    <a:pt x="234" y="47"/>
                    <a:pt x="234" y="47"/>
                  </a:cubicBezTo>
                  <a:cubicBezTo>
                    <a:pt x="244" y="47"/>
                    <a:pt x="254" y="42"/>
                    <a:pt x="261" y="35"/>
                  </a:cubicBezTo>
                  <a:cubicBezTo>
                    <a:pt x="272" y="19"/>
                    <a:pt x="272" y="19"/>
                    <a:pt x="272" y="19"/>
                  </a:cubicBezTo>
                  <a:cubicBezTo>
                    <a:pt x="278" y="12"/>
                    <a:pt x="287" y="10"/>
                    <a:pt x="295" y="14"/>
                  </a:cubicBezTo>
                  <a:cubicBezTo>
                    <a:pt x="331" y="33"/>
                    <a:pt x="331" y="33"/>
                    <a:pt x="331" y="33"/>
                  </a:cubicBezTo>
                  <a:cubicBezTo>
                    <a:pt x="339" y="37"/>
                    <a:pt x="343" y="46"/>
                    <a:pt x="340" y="55"/>
                  </a:cubicBezTo>
                  <a:cubicBezTo>
                    <a:pt x="335" y="71"/>
                    <a:pt x="335" y="71"/>
                    <a:pt x="335" y="71"/>
                  </a:cubicBezTo>
                  <a:cubicBezTo>
                    <a:pt x="335" y="71"/>
                    <a:pt x="335" y="72"/>
                    <a:pt x="334" y="73"/>
                  </a:cubicBezTo>
                  <a:cubicBezTo>
                    <a:pt x="334" y="76"/>
                    <a:pt x="333" y="79"/>
                    <a:pt x="334" y="84"/>
                  </a:cubicBezTo>
                  <a:cubicBezTo>
                    <a:pt x="335" y="104"/>
                    <a:pt x="352" y="120"/>
                    <a:pt x="373" y="120"/>
                  </a:cubicBezTo>
                  <a:cubicBezTo>
                    <a:pt x="374" y="120"/>
                    <a:pt x="374" y="120"/>
                    <a:pt x="374" y="120"/>
                  </a:cubicBezTo>
                  <a:cubicBezTo>
                    <a:pt x="375" y="120"/>
                    <a:pt x="375" y="120"/>
                    <a:pt x="375" y="120"/>
                  </a:cubicBezTo>
                  <a:cubicBezTo>
                    <a:pt x="394" y="117"/>
                    <a:pt x="394" y="117"/>
                    <a:pt x="394" y="117"/>
                  </a:cubicBezTo>
                  <a:cubicBezTo>
                    <a:pt x="403" y="116"/>
                    <a:pt x="411" y="122"/>
                    <a:pt x="414" y="130"/>
                  </a:cubicBezTo>
                  <a:cubicBezTo>
                    <a:pt x="426" y="168"/>
                    <a:pt x="426" y="168"/>
                    <a:pt x="426" y="168"/>
                  </a:cubicBezTo>
                  <a:cubicBezTo>
                    <a:pt x="429" y="177"/>
                    <a:pt x="425" y="186"/>
                    <a:pt x="417" y="190"/>
                  </a:cubicBezTo>
                  <a:cubicBezTo>
                    <a:pt x="398" y="199"/>
                    <a:pt x="398" y="199"/>
                    <a:pt x="398" y="199"/>
                  </a:cubicBezTo>
                  <a:cubicBezTo>
                    <a:pt x="387" y="206"/>
                    <a:pt x="380" y="219"/>
                    <a:pt x="381" y="232"/>
                  </a:cubicBezTo>
                  <a:cubicBezTo>
                    <a:pt x="382" y="243"/>
                    <a:pt x="387" y="253"/>
                    <a:pt x="396" y="260"/>
                  </a:cubicBezTo>
                  <a:cubicBezTo>
                    <a:pt x="410" y="271"/>
                    <a:pt x="410" y="271"/>
                    <a:pt x="410" y="271"/>
                  </a:cubicBezTo>
                  <a:cubicBezTo>
                    <a:pt x="418" y="276"/>
                    <a:pt x="420" y="286"/>
                    <a:pt x="416" y="294"/>
                  </a:cubicBezTo>
                  <a:cubicBezTo>
                    <a:pt x="397" y="329"/>
                    <a:pt x="397" y="329"/>
                    <a:pt x="397" y="329"/>
                  </a:cubicBezTo>
                  <a:cubicBezTo>
                    <a:pt x="393" y="337"/>
                    <a:pt x="384" y="341"/>
                    <a:pt x="375" y="338"/>
                  </a:cubicBezTo>
                  <a:cubicBezTo>
                    <a:pt x="359" y="333"/>
                    <a:pt x="359" y="333"/>
                    <a:pt x="359" y="333"/>
                  </a:cubicBezTo>
                  <a:cubicBezTo>
                    <a:pt x="355" y="332"/>
                    <a:pt x="351" y="331"/>
                    <a:pt x="347" y="331"/>
                  </a:cubicBezTo>
                  <a:cubicBezTo>
                    <a:pt x="345" y="331"/>
                    <a:pt x="345" y="331"/>
                    <a:pt x="345" y="331"/>
                  </a:cubicBezTo>
                  <a:cubicBezTo>
                    <a:pt x="335" y="331"/>
                    <a:pt x="326" y="336"/>
                    <a:pt x="319" y="343"/>
                  </a:cubicBezTo>
                  <a:cubicBezTo>
                    <a:pt x="312" y="351"/>
                    <a:pt x="309" y="360"/>
                    <a:pt x="309" y="370"/>
                  </a:cubicBezTo>
                  <a:cubicBezTo>
                    <a:pt x="312" y="390"/>
                    <a:pt x="312" y="390"/>
                    <a:pt x="312" y="390"/>
                  </a:cubicBezTo>
                  <a:cubicBezTo>
                    <a:pt x="313" y="399"/>
                    <a:pt x="308" y="407"/>
                    <a:pt x="299" y="410"/>
                  </a:cubicBezTo>
                  <a:cubicBezTo>
                    <a:pt x="261" y="422"/>
                    <a:pt x="261" y="422"/>
                    <a:pt x="261" y="422"/>
                  </a:cubicBezTo>
                  <a:cubicBezTo>
                    <a:pt x="259" y="422"/>
                    <a:pt x="257" y="422"/>
                    <a:pt x="255" y="422"/>
                  </a:cubicBezTo>
                  <a:close/>
                  <a:moveTo>
                    <a:pt x="197" y="340"/>
                  </a:moveTo>
                  <a:cubicBezTo>
                    <a:pt x="224" y="340"/>
                    <a:pt x="249" y="355"/>
                    <a:pt x="263" y="378"/>
                  </a:cubicBezTo>
                  <a:cubicBezTo>
                    <a:pt x="265" y="382"/>
                    <a:pt x="265" y="382"/>
                    <a:pt x="265" y="382"/>
                  </a:cubicBezTo>
                  <a:cubicBezTo>
                    <a:pt x="274" y="379"/>
                    <a:pt x="274" y="379"/>
                    <a:pt x="274" y="379"/>
                  </a:cubicBezTo>
                  <a:cubicBezTo>
                    <a:pt x="273" y="374"/>
                    <a:pt x="273" y="374"/>
                    <a:pt x="273" y="374"/>
                  </a:cubicBezTo>
                  <a:cubicBezTo>
                    <a:pt x="273" y="374"/>
                    <a:pt x="273" y="373"/>
                    <a:pt x="273" y="373"/>
                  </a:cubicBezTo>
                  <a:cubicBezTo>
                    <a:pt x="272" y="352"/>
                    <a:pt x="278" y="333"/>
                    <a:pt x="292" y="319"/>
                  </a:cubicBezTo>
                  <a:cubicBezTo>
                    <a:pt x="305" y="304"/>
                    <a:pt x="324" y="295"/>
                    <a:pt x="344" y="295"/>
                  </a:cubicBezTo>
                  <a:cubicBezTo>
                    <a:pt x="347" y="295"/>
                    <a:pt x="347" y="295"/>
                    <a:pt x="347" y="295"/>
                  </a:cubicBezTo>
                  <a:cubicBezTo>
                    <a:pt x="354" y="295"/>
                    <a:pt x="363" y="296"/>
                    <a:pt x="370" y="298"/>
                  </a:cubicBezTo>
                  <a:cubicBezTo>
                    <a:pt x="372" y="299"/>
                    <a:pt x="372" y="299"/>
                    <a:pt x="372" y="299"/>
                  </a:cubicBezTo>
                  <a:cubicBezTo>
                    <a:pt x="376" y="291"/>
                    <a:pt x="376" y="291"/>
                    <a:pt x="376" y="291"/>
                  </a:cubicBezTo>
                  <a:cubicBezTo>
                    <a:pt x="373" y="289"/>
                    <a:pt x="373" y="289"/>
                    <a:pt x="373" y="289"/>
                  </a:cubicBezTo>
                  <a:cubicBezTo>
                    <a:pt x="356" y="275"/>
                    <a:pt x="346" y="256"/>
                    <a:pt x="345" y="234"/>
                  </a:cubicBezTo>
                  <a:cubicBezTo>
                    <a:pt x="343" y="207"/>
                    <a:pt x="357" y="182"/>
                    <a:pt x="380" y="168"/>
                  </a:cubicBezTo>
                  <a:cubicBezTo>
                    <a:pt x="381" y="167"/>
                    <a:pt x="381" y="167"/>
                    <a:pt x="381" y="167"/>
                  </a:cubicBezTo>
                  <a:cubicBezTo>
                    <a:pt x="387" y="164"/>
                    <a:pt x="387" y="164"/>
                    <a:pt x="387" y="164"/>
                  </a:cubicBezTo>
                  <a:cubicBezTo>
                    <a:pt x="384" y="156"/>
                    <a:pt x="384" y="156"/>
                    <a:pt x="384" y="156"/>
                  </a:cubicBezTo>
                  <a:cubicBezTo>
                    <a:pt x="378" y="156"/>
                    <a:pt x="378" y="156"/>
                    <a:pt x="378" y="156"/>
                  </a:cubicBezTo>
                  <a:cubicBezTo>
                    <a:pt x="378" y="156"/>
                    <a:pt x="377" y="156"/>
                    <a:pt x="376" y="156"/>
                  </a:cubicBezTo>
                  <a:cubicBezTo>
                    <a:pt x="375" y="156"/>
                    <a:pt x="374" y="156"/>
                    <a:pt x="373" y="156"/>
                  </a:cubicBezTo>
                  <a:cubicBezTo>
                    <a:pt x="332" y="156"/>
                    <a:pt x="299" y="125"/>
                    <a:pt x="297" y="85"/>
                  </a:cubicBezTo>
                  <a:cubicBezTo>
                    <a:pt x="297" y="76"/>
                    <a:pt x="297" y="68"/>
                    <a:pt x="300" y="61"/>
                  </a:cubicBezTo>
                  <a:cubicBezTo>
                    <a:pt x="300" y="60"/>
                    <a:pt x="300" y="59"/>
                    <a:pt x="301" y="58"/>
                  </a:cubicBezTo>
                  <a:cubicBezTo>
                    <a:pt x="292" y="54"/>
                    <a:pt x="292" y="54"/>
                    <a:pt x="292" y="54"/>
                  </a:cubicBezTo>
                  <a:cubicBezTo>
                    <a:pt x="289" y="58"/>
                    <a:pt x="289" y="58"/>
                    <a:pt x="289" y="58"/>
                  </a:cubicBezTo>
                  <a:cubicBezTo>
                    <a:pt x="289" y="58"/>
                    <a:pt x="288" y="58"/>
                    <a:pt x="288" y="59"/>
                  </a:cubicBezTo>
                  <a:cubicBezTo>
                    <a:pt x="274" y="74"/>
                    <a:pt x="256" y="83"/>
                    <a:pt x="235" y="84"/>
                  </a:cubicBezTo>
                  <a:cubicBezTo>
                    <a:pt x="234" y="84"/>
                    <a:pt x="233" y="84"/>
                    <a:pt x="232" y="84"/>
                  </a:cubicBezTo>
                  <a:cubicBezTo>
                    <a:pt x="204" y="84"/>
                    <a:pt x="177" y="67"/>
                    <a:pt x="164" y="42"/>
                  </a:cubicBezTo>
                  <a:cubicBezTo>
                    <a:pt x="164" y="42"/>
                    <a:pt x="164" y="42"/>
                    <a:pt x="164" y="42"/>
                  </a:cubicBezTo>
                  <a:cubicBezTo>
                    <a:pt x="155" y="44"/>
                    <a:pt x="155" y="44"/>
                    <a:pt x="155" y="44"/>
                  </a:cubicBezTo>
                  <a:cubicBezTo>
                    <a:pt x="156" y="48"/>
                    <a:pt x="156" y="48"/>
                    <a:pt x="156" y="48"/>
                  </a:cubicBezTo>
                  <a:cubicBezTo>
                    <a:pt x="156" y="49"/>
                    <a:pt x="156" y="50"/>
                    <a:pt x="156" y="50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7" y="72"/>
                    <a:pt x="150" y="91"/>
                    <a:pt x="137" y="105"/>
                  </a:cubicBezTo>
                  <a:cubicBezTo>
                    <a:pt x="123" y="120"/>
                    <a:pt x="105" y="129"/>
                    <a:pt x="85" y="130"/>
                  </a:cubicBezTo>
                  <a:cubicBezTo>
                    <a:pt x="82" y="130"/>
                    <a:pt x="82" y="130"/>
                    <a:pt x="82" y="130"/>
                  </a:cubicBezTo>
                  <a:cubicBezTo>
                    <a:pt x="72" y="130"/>
                    <a:pt x="64" y="128"/>
                    <a:pt x="57" y="125"/>
                  </a:cubicBezTo>
                  <a:cubicBezTo>
                    <a:pt x="53" y="133"/>
                    <a:pt x="53" y="133"/>
                    <a:pt x="53" y="133"/>
                  </a:cubicBezTo>
                  <a:cubicBezTo>
                    <a:pt x="54" y="134"/>
                    <a:pt x="54" y="134"/>
                    <a:pt x="54" y="134"/>
                  </a:cubicBezTo>
                  <a:cubicBezTo>
                    <a:pt x="72" y="148"/>
                    <a:pt x="82" y="168"/>
                    <a:pt x="84" y="190"/>
                  </a:cubicBezTo>
                  <a:cubicBezTo>
                    <a:pt x="85" y="218"/>
                    <a:pt x="70" y="245"/>
                    <a:pt x="44" y="259"/>
                  </a:cubicBezTo>
                  <a:cubicBezTo>
                    <a:pt x="42" y="260"/>
                    <a:pt x="42" y="260"/>
                    <a:pt x="42" y="260"/>
                  </a:cubicBezTo>
                  <a:cubicBezTo>
                    <a:pt x="45" y="268"/>
                    <a:pt x="45" y="268"/>
                    <a:pt x="45" y="268"/>
                  </a:cubicBezTo>
                  <a:cubicBezTo>
                    <a:pt x="46" y="268"/>
                    <a:pt x="46" y="268"/>
                    <a:pt x="46" y="268"/>
                  </a:cubicBezTo>
                  <a:cubicBezTo>
                    <a:pt x="50" y="267"/>
                    <a:pt x="50" y="267"/>
                    <a:pt x="52" y="267"/>
                  </a:cubicBezTo>
                  <a:cubicBezTo>
                    <a:pt x="53" y="267"/>
                    <a:pt x="53" y="267"/>
                    <a:pt x="53" y="267"/>
                  </a:cubicBezTo>
                  <a:cubicBezTo>
                    <a:pt x="95" y="266"/>
                    <a:pt x="130" y="298"/>
                    <a:pt x="132" y="339"/>
                  </a:cubicBezTo>
                  <a:cubicBezTo>
                    <a:pt x="133" y="348"/>
                    <a:pt x="131" y="357"/>
                    <a:pt x="128" y="366"/>
                  </a:cubicBezTo>
                  <a:cubicBezTo>
                    <a:pt x="137" y="370"/>
                    <a:pt x="137" y="370"/>
                    <a:pt x="137" y="370"/>
                  </a:cubicBezTo>
                  <a:cubicBezTo>
                    <a:pt x="137" y="370"/>
                    <a:pt x="137" y="370"/>
                    <a:pt x="137" y="370"/>
                  </a:cubicBezTo>
                  <a:cubicBezTo>
                    <a:pt x="151" y="352"/>
                    <a:pt x="171" y="341"/>
                    <a:pt x="194" y="340"/>
                  </a:cubicBezTo>
                  <a:cubicBezTo>
                    <a:pt x="195" y="340"/>
                    <a:pt x="196" y="340"/>
                    <a:pt x="197" y="340"/>
                  </a:cubicBezTo>
                  <a:close/>
                  <a:moveTo>
                    <a:pt x="215" y="297"/>
                  </a:moveTo>
                  <a:cubicBezTo>
                    <a:pt x="201" y="297"/>
                    <a:pt x="187" y="294"/>
                    <a:pt x="175" y="287"/>
                  </a:cubicBezTo>
                  <a:cubicBezTo>
                    <a:pt x="154" y="276"/>
                    <a:pt x="139" y="258"/>
                    <a:pt x="132" y="236"/>
                  </a:cubicBezTo>
                  <a:cubicBezTo>
                    <a:pt x="126" y="215"/>
                    <a:pt x="128" y="192"/>
                    <a:pt x="138" y="172"/>
                  </a:cubicBezTo>
                  <a:cubicBezTo>
                    <a:pt x="153" y="144"/>
                    <a:pt x="182" y="127"/>
                    <a:pt x="214" y="127"/>
                  </a:cubicBezTo>
                  <a:cubicBezTo>
                    <a:pt x="228" y="127"/>
                    <a:pt x="241" y="130"/>
                    <a:pt x="254" y="137"/>
                  </a:cubicBezTo>
                  <a:cubicBezTo>
                    <a:pt x="274" y="148"/>
                    <a:pt x="290" y="166"/>
                    <a:pt x="296" y="188"/>
                  </a:cubicBezTo>
                  <a:cubicBezTo>
                    <a:pt x="303" y="209"/>
                    <a:pt x="301" y="232"/>
                    <a:pt x="291" y="252"/>
                  </a:cubicBezTo>
                  <a:cubicBezTo>
                    <a:pt x="276" y="280"/>
                    <a:pt x="247" y="297"/>
                    <a:pt x="215" y="297"/>
                  </a:cubicBezTo>
                  <a:close/>
                  <a:moveTo>
                    <a:pt x="214" y="163"/>
                  </a:moveTo>
                  <a:cubicBezTo>
                    <a:pt x="195" y="163"/>
                    <a:pt x="179" y="173"/>
                    <a:pt x="170" y="189"/>
                  </a:cubicBezTo>
                  <a:cubicBezTo>
                    <a:pt x="164" y="200"/>
                    <a:pt x="163" y="213"/>
                    <a:pt x="167" y="225"/>
                  </a:cubicBezTo>
                  <a:cubicBezTo>
                    <a:pt x="171" y="238"/>
                    <a:pt x="180" y="248"/>
                    <a:pt x="192" y="255"/>
                  </a:cubicBezTo>
                  <a:cubicBezTo>
                    <a:pt x="199" y="258"/>
                    <a:pt x="207" y="260"/>
                    <a:pt x="215" y="260"/>
                  </a:cubicBezTo>
                  <a:cubicBezTo>
                    <a:pt x="233" y="260"/>
                    <a:pt x="250" y="251"/>
                    <a:pt x="258" y="235"/>
                  </a:cubicBezTo>
                  <a:cubicBezTo>
                    <a:pt x="264" y="224"/>
                    <a:pt x="265" y="211"/>
                    <a:pt x="262" y="198"/>
                  </a:cubicBezTo>
                  <a:cubicBezTo>
                    <a:pt x="258" y="186"/>
                    <a:pt x="249" y="175"/>
                    <a:pt x="237" y="169"/>
                  </a:cubicBezTo>
                  <a:cubicBezTo>
                    <a:pt x="230" y="165"/>
                    <a:pt x="222" y="163"/>
                    <a:pt x="214" y="1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369" name="Freeform 5"/>
          <p:cNvSpPr>
            <a:spLocks noEditPoints="1"/>
          </p:cNvSpPr>
          <p:nvPr/>
        </p:nvSpPr>
        <p:spPr bwMode="auto">
          <a:xfrm>
            <a:off x="7245924" y="1904104"/>
            <a:ext cx="809276" cy="439496"/>
          </a:xfrm>
          <a:custGeom>
            <a:avLst/>
            <a:gdLst>
              <a:gd name="T0" fmla="*/ 281 w 596"/>
              <a:gd name="T1" fmla="*/ 235 h 323"/>
              <a:gd name="T2" fmla="*/ 457 w 596"/>
              <a:gd name="T3" fmla="*/ 235 h 323"/>
              <a:gd name="T4" fmla="*/ 369 w 596"/>
              <a:gd name="T5" fmla="*/ 301 h 323"/>
              <a:gd name="T6" fmla="*/ 369 w 596"/>
              <a:gd name="T7" fmla="*/ 169 h 323"/>
              <a:gd name="T8" fmla="*/ 369 w 596"/>
              <a:gd name="T9" fmla="*/ 301 h 323"/>
              <a:gd name="T10" fmla="*/ 348 w 596"/>
              <a:gd name="T11" fmla="*/ 235 h 323"/>
              <a:gd name="T12" fmla="*/ 390 w 596"/>
              <a:gd name="T13" fmla="*/ 235 h 323"/>
              <a:gd name="T14" fmla="*/ 120 w 596"/>
              <a:gd name="T15" fmla="*/ 242 h 323"/>
              <a:gd name="T16" fmla="*/ 120 w 596"/>
              <a:gd name="T17" fmla="*/ 272 h 323"/>
              <a:gd name="T18" fmla="*/ 120 w 596"/>
              <a:gd name="T19" fmla="*/ 242 h 323"/>
              <a:gd name="T20" fmla="*/ 183 w 596"/>
              <a:gd name="T21" fmla="*/ 240 h 323"/>
              <a:gd name="T22" fmla="*/ 54 w 596"/>
              <a:gd name="T23" fmla="*/ 257 h 323"/>
              <a:gd name="T24" fmla="*/ 185 w 596"/>
              <a:gd name="T25" fmla="*/ 262 h 323"/>
              <a:gd name="T26" fmla="*/ 274 w 596"/>
              <a:gd name="T27" fmla="*/ 251 h 323"/>
              <a:gd name="T28" fmla="*/ 120 w 596"/>
              <a:gd name="T29" fmla="*/ 301 h 323"/>
              <a:gd name="T30" fmla="*/ 120 w 596"/>
              <a:gd name="T31" fmla="*/ 214 h 323"/>
              <a:gd name="T32" fmla="*/ 120 w 596"/>
              <a:gd name="T33" fmla="*/ 301 h 323"/>
              <a:gd name="T34" fmla="*/ 377 w 596"/>
              <a:gd name="T35" fmla="*/ 129 h 323"/>
              <a:gd name="T36" fmla="*/ 390 w 596"/>
              <a:gd name="T37" fmla="*/ 118 h 323"/>
              <a:gd name="T38" fmla="*/ 388 w 596"/>
              <a:gd name="T39" fmla="*/ 4 h 323"/>
              <a:gd name="T40" fmla="*/ 226 w 596"/>
              <a:gd name="T41" fmla="*/ 1 h 323"/>
              <a:gd name="T42" fmla="*/ 172 w 596"/>
              <a:gd name="T43" fmla="*/ 124 h 323"/>
              <a:gd name="T44" fmla="*/ 114 w 596"/>
              <a:gd name="T45" fmla="*/ 64 h 323"/>
              <a:gd name="T46" fmla="*/ 92 w 596"/>
              <a:gd name="T47" fmla="*/ 64 h 323"/>
              <a:gd name="T48" fmla="*/ 34 w 596"/>
              <a:gd name="T49" fmla="*/ 131 h 323"/>
              <a:gd name="T50" fmla="*/ 23 w 596"/>
              <a:gd name="T51" fmla="*/ 226 h 323"/>
              <a:gd name="T52" fmla="*/ 0 w 596"/>
              <a:gd name="T53" fmla="*/ 237 h 323"/>
              <a:gd name="T54" fmla="*/ 34 w 596"/>
              <a:gd name="T55" fmla="*/ 248 h 323"/>
              <a:gd name="T56" fmla="*/ 45 w 596"/>
              <a:gd name="T57" fmla="*/ 152 h 323"/>
              <a:gd name="T58" fmla="*/ 190 w 596"/>
              <a:gd name="T59" fmla="*/ 138 h 323"/>
              <a:gd name="T60" fmla="*/ 369 w 596"/>
              <a:gd name="T61" fmla="*/ 23 h 323"/>
              <a:gd name="T62" fmla="*/ 266 w 596"/>
              <a:gd name="T63" fmla="*/ 160 h 323"/>
              <a:gd name="T64" fmla="*/ 287 w 596"/>
              <a:gd name="T65" fmla="*/ 168 h 323"/>
              <a:gd name="T66" fmla="*/ 480 w 596"/>
              <a:gd name="T67" fmla="*/ 202 h 323"/>
              <a:gd name="T68" fmla="*/ 471 w 596"/>
              <a:gd name="T69" fmla="*/ 252 h 323"/>
              <a:gd name="T70" fmla="*/ 493 w 596"/>
              <a:gd name="T71" fmla="*/ 252 h 323"/>
              <a:gd name="T72" fmla="*/ 574 w 596"/>
              <a:gd name="T73" fmla="*/ 264 h 323"/>
              <a:gd name="T74" fmla="*/ 588 w 596"/>
              <a:gd name="T75" fmla="*/ 270 h 323"/>
              <a:gd name="T76" fmla="*/ 267 w 596"/>
              <a:gd name="T77" fmla="*/ 123 h 323"/>
              <a:gd name="T78" fmla="*/ 278 w 596"/>
              <a:gd name="T79" fmla="*/ 76 h 323"/>
              <a:gd name="T80" fmla="*/ 256 w 596"/>
              <a:gd name="T81" fmla="*/ 76 h 323"/>
              <a:gd name="T82" fmla="*/ 226 w 596"/>
              <a:gd name="T83" fmla="*/ 101 h 323"/>
              <a:gd name="T84" fmla="*/ 226 w 596"/>
              <a:gd name="T85" fmla="*/ 123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96" h="323">
                <a:moveTo>
                  <a:pt x="369" y="147"/>
                </a:moveTo>
                <a:cubicBezTo>
                  <a:pt x="320" y="147"/>
                  <a:pt x="281" y="186"/>
                  <a:pt x="281" y="235"/>
                </a:cubicBezTo>
                <a:cubicBezTo>
                  <a:pt x="281" y="283"/>
                  <a:pt x="320" y="323"/>
                  <a:pt x="369" y="323"/>
                </a:cubicBezTo>
                <a:cubicBezTo>
                  <a:pt x="417" y="323"/>
                  <a:pt x="457" y="283"/>
                  <a:pt x="457" y="235"/>
                </a:cubicBezTo>
                <a:cubicBezTo>
                  <a:pt x="457" y="186"/>
                  <a:pt x="417" y="147"/>
                  <a:pt x="369" y="147"/>
                </a:cubicBezTo>
                <a:close/>
                <a:moveTo>
                  <a:pt x="369" y="301"/>
                </a:moveTo>
                <a:cubicBezTo>
                  <a:pt x="332" y="301"/>
                  <a:pt x="303" y="271"/>
                  <a:pt x="303" y="235"/>
                </a:cubicBezTo>
                <a:cubicBezTo>
                  <a:pt x="303" y="198"/>
                  <a:pt x="332" y="169"/>
                  <a:pt x="369" y="169"/>
                </a:cubicBezTo>
                <a:cubicBezTo>
                  <a:pt x="405" y="169"/>
                  <a:pt x="435" y="198"/>
                  <a:pt x="435" y="235"/>
                </a:cubicBezTo>
                <a:cubicBezTo>
                  <a:pt x="435" y="271"/>
                  <a:pt x="405" y="301"/>
                  <a:pt x="369" y="301"/>
                </a:cubicBezTo>
                <a:close/>
                <a:moveTo>
                  <a:pt x="369" y="214"/>
                </a:moveTo>
                <a:cubicBezTo>
                  <a:pt x="357" y="214"/>
                  <a:pt x="348" y="223"/>
                  <a:pt x="348" y="235"/>
                </a:cubicBezTo>
                <a:cubicBezTo>
                  <a:pt x="348" y="247"/>
                  <a:pt x="357" y="256"/>
                  <a:pt x="369" y="256"/>
                </a:cubicBezTo>
                <a:cubicBezTo>
                  <a:pt x="381" y="256"/>
                  <a:pt x="390" y="247"/>
                  <a:pt x="390" y="235"/>
                </a:cubicBezTo>
                <a:cubicBezTo>
                  <a:pt x="390" y="223"/>
                  <a:pt x="381" y="214"/>
                  <a:pt x="369" y="214"/>
                </a:cubicBezTo>
                <a:close/>
                <a:moveTo>
                  <a:pt x="120" y="242"/>
                </a:moveTo>
                <a:cubicBezTo>
                  <a:pt x="112" y="242"/>
                  <a:pt x="105" y="249"/>
                  <a:pt x="105" y="257"/>
                </a:cubicBezTo>
                <a:cubicBezTo>
                  <a:pt x="105" y="266"/>
                  <a:pt x="112" y="272"/>
                  <a:pt x="120" y="272"/>
                </a:cubicBezTo>
                <a:cubicBezTo>
                  <a:pt x="128" y="272"/>
                  <a:pt x="135" y="266"/>
                  <a:pt x="135" y="257"/>
                </a:cubicBezTo>
                <a:cubicBezTo>
                  <a:pt x="135" y="249"/>
                  <a:pt x="128" y="242"/>
                  <a:pt x="120" y="242"/>
                </a:cubicBezTo>
                <a:close/>
                <a:moveTo>
                  <a:pt x="263" y="240"/>
                </a:moveTo>
                <a:cubicBezTo>
                  <a:pt x="183" y="240"/>
                  <a:pt x="183" y="240"/>
                  <a:pt x="183" y="240"/>
                </a:cubicBezTo>
                <a:cubicBezTo>
                  <a:pt x="176" y="212"/>
                  <a:pt x="150" y="192"/>
                  <a:pt x="120" y="192"/>
                </a:cubicBezTo>
                <a:cubicBezTo>
                  <a:pt x="84" y="192"/>
                  <a:pt x="54" y="221"/>
                  <a:pt x="54" y="257"/>
                </a:cubicBezTo>
                <a:cubicBezTo>
                  <a:pt x="54" y="293"/>
                  <a:pt x="84" y="323"/>
                  <a:pt x="120" y="323"/>
                </a:cubicBezTo>
                <a:cubicBezTo>
                  <a:pt x="154" y="323"/>
                  <a:pt x="183" y="296"/>
                  <a:pt x="185" y="262"/>
                </a:cubicBezTo>
                <a:cubicBezTo>
                  <a:pt x="263" y="262"/>
                  <a:pt x="263" y="262"/>
                  <a:pt x="263" y="262"/>
                </a:cubicBezTo>
                <a:cubicBezTo>
                  <a:pt x="269" y="262"/>
                  <a:pt x="274" y="257"/>
                  <a:pt x="274" y="251"/>
                </a:cubicBezTo>
                <a:cubicBezTo>
                  <a:pt x="274" y="245"/>
                  <a:pt x="269" y="240"/>
                  <a:pt x="263" y="240"/>
                </a:cubicBezTo>
                <a:close/>
                <a:moveTo>
                  <a:pt x="120" y="301"/>
                </a:moveTo>
                <a:cubicBezTo>
                  <a:pt x="96" y="301"/>
                  <a:pt x="76" y="281"/>
                  <a:pt x="76" y="257"/>
                </a:cubicBezTo>
                <a:cubicBezTo>
                  <a:pt x="76" y="233"/>
                  <a:pt x="96" y="214"/>
                  <a:pt x="120" y="214"/>
                </a:cubicBezTo>
                <a:cubicBezTo>
                  <a:pt x="144" y="214"/>
                  <a:pt x="164" y="233"/>
                  <a:pt x="164" y="257"/>
                </a:cubicBezTo>
                <a:cubicBezTo>
                  <a:pt x="164" y="281"/>
                  <a:pt x="144" y="301"/>
                  <a:pt x="120" y="301"/>
                </a:cubicBezTo>
                <a:close/>
                <a:moveTo>
                  <a:pt x="287" y="168"/>
                </a:moveTo>
                <a:cubicBezTo>
                  <a:pt x="307" y="119"/>
                  <a:pt x="377" y="129"/>
                  <a:pt x="377" y="129"/>
                </a:cubicBezTo>
                <a:cubicBezTo>
                  <a:pt x="380" y="129"/>
                  <a:pt x="384" y="128"/>
                  <a:pt x="386" y="126"/>
                </a:cubicBezTo>
                <a:cubicBezTo>
                  <a:pt x="388" y="124"/>
                  <a:pt x="390" y="121"/>
                  <a:pt x="390" y="118"/>
                </a:cubicBezTo>
                <a:cubicBezTo>
                  <a:pt x="391" y="12"/>
                  <a:pt x="391" y="12"/>
                  <a:pt x="391" y="12"/>
                </a:cubicBezTo>
                <a:cubicBezTo>
                  <a:pt x="391" y="9"/>
                  <a:pt x="390" y="6"/>
                  <a:pt x="388" y="4"/>
                </a:cubicBezTo>
                <a:cubicBezTo>
                  <a:pt x="386" y="2"/>
                  <a:pt x="383" y="0"/>
                  <a:pt x="380" y="1"/>
                </a:cubicBezTo>
                <a:cubicBezTo>
                  <a:pt x="226" y="1"/>
                  <a:pt x="226" y="1"/>
                  <a:pt x="226" y="1"/>
                </a:cubicBezTo>
                <a:cubicBezTo>
                  <a:pt x="222" y="1"/>
                  <a:pt x="218" y="4"/>
                  <a:pt x="216" y="8"/>
                </a:cubicBezTo>
                <a:cubicBezTo>
                  <a:pt x="172" y="124"/>
                  <a:pt x="172" y="124"/>
                  <a:pt x="172" y="124"/>
                </a:cubicBezTo>
                <a:cubicBezTo>
                  <a:pt x="114" y="127"/>
                  <a:pt x="114" y="127"/>
                  <a:pt x="114" y="127"/>
                </a:cubicBezTo>
                <a:cubicBezTo>
                  <a:pt x="114" y="64"/>
                  <a:pt x="114" y="64"/>
                  <a:pt x="114" y="64"/>
                </a:cubicBezTo>
                <a:cubicBezTo>
                  <a:pt x="114" y="58"/>
                  <a:pt x="109" y="53"/>
                  <a:pt x="103" y="53"/>
                </a:cubicBezTo>
                <a:cubicBezTo>
                  <a:pt x="97" y="53"/>
                  <a:pt x="92" y="58"/>
                  <a:pt x="92" y="64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34" y="131"/>
                  <a:pt x="34" y="131"/>
                  <a:pt x="34" y="131"/>
                </a:cubicBezTo>
                <a:cubicBezTo>
                  <a:pt x="28" y="131"/>
                  <a:pt x="24" y="136"/>
                  <a:pt x="24" y="142"/>
                </a:cubicBezTo>
                <a:cubicBezTo>
                  <a:pt x="23" y="226"/>
                  <a:pt x="23" y="226"/>
                  <a:pt x="23" y="226"/>
                </a:cubicBezTo>
                <a:cubicBezTo>
                  <a:pt x="11" y="226"/>
                  <a:pt x="11" y="226"/>
                  <a:pt x="11" y="226"/>
                </a:cubicBezTo>
                <a:cubicBezTo>
                  <a:pt x="5" y="226"/>
                  <a:pt x="0" y="231"/>
                  <a:pt x="0" y="237"/>
                </a:cubicBezTo>
                <a:cubicBezTo>
                  <a:pt x="0" y="243"/>
                  <a:pt x="5" y="248"/>
                  <a:pt x="11" y="248"/>
                </a:cubicBezTo>
                <a:cubicBezTo>
                  <a:pt x="34" y="248"/>
                  <a:pt x="34" y="248"/>
                  <a:pt x="34" y="248"/>
                </a:cubicBezTo>
                <a:cubicBezTo>
                  <a:pt x="40" y="248"/>
                  <a:pt x="45" y="243"/>
                  <a:pt x="45" y="237"/>
                </a:cubicBezTo>
                <a:cubicBezTo>
                  <a:pt x="45" y="152"/>
                  <a:pt x="45" y="152"/>
                  <a:pt x="45" y="152"/>
                </a:cubicBezTo>
                <a:cubicBezTo>
                  <a:pt x="180" y="145"/>
                  <a:pt x="180" y="145"/>
                  <a:pt x="180" y="145"/>
                </a:cubicBezTo>
                <a:cubicBezTo>
                  <a:pt x="185" y="145"/>
                  <a:pt x="188" y="142"/>
                  <a:pt x="190" y="138"/>
                </a:cubicBezTo>
                <a:cubicBezTo>
                  <a:pt x="234" y="23"/>
                  <a:pt x="234" y="23"/>
                  <a:pt x="234" y="23"/>
                </a:cubicBezTo>
                <a:cubicBezTo>
                  <a:pt x="369" y="23"/>
                  <a:pt x="369" y="23"/>
                  <a:pt x="369" y="23"/>
                </a:cubicBezTo>
                <a:cubicBezTo>
                  <a:pt x="368" y="106"/>
                  <a:pt x="368" y="106"/>
                  <a:pt x="368" y="106"/>
                </a:cubicBezTo>
                <a:cubicBezTo>
                  <a:pt x="343" y="105"/>
                  <a:pt x="287" y="109"/>
                  <a:pt x="266" y="160"/>
                </a:cubicBezTo>
                <a:cubicBezTo>
                  <a:pt x="264" y="166"/>
                  <a:pt x="267" y="172"/>
                  <a:pt x="272" y="174"/>
                </a:cubicBezTo>
                <a:cubicBezTo>
                  <a:pt x="278" y="177"/>
                  <a:pt x="284" y="174"/>
                  <a:pt x="287" y="168"/>
                </a:cubicBezTo>
                <a:close/>
                <a:moveTo>
                  <a:pt x="594" y="256"/>
                </a:moveTo>
                <a:cubicBezTo>
                  <a:pt x="567" y="191"/>
                  <a:pt x="483" y="202"/>
                  <a:pt x="480" y="202"/>
                </a:cubicBezTo>
                <a:cubicBezTo>
                  <a:pt x="474" y="203"/>
                  <a:pt x="470" y="208"/>
                  <a:pt x="471" y="213"/>
                </a:cubicBezTo>
                <a:cubicBezTo>
                  <a:pt x="471" y="252"/>
                  <a:pt x="471" y="252"/>
                  <a:pt x="471" y="252"/>
                </a:cubicBezTo>
                <a:cubicBezTo>
                  <a:pt x="471" y="258"/>
                  <a:pt x="476" y="263"/>
                  <a:pt x="482" y="263"/>
                </a:cubicBezTo>
                <a:cubicBezTo>
                  <a:pt x="488" y="263"/>
                  <a:pt x="493" y="258"/>
                  <a:pt x="493" y="252"/>
                </a:cubicBezTo>
                <a:cubicBezTo>
                  <a:pt x="493" y="223"/>
                  <a:pt x="493" y="223"/>
                  <a:pt x="493" y="223"/>
                </a:cubicBezTo>
                <a:cubicBezTo>
                  <a:pt x="512" y="223"/>
                  <a:pt x="558" y="226"/>
                  <a:pt x="574" y="264"/>
                </a:cubicBezTo>
                <a:cubicBezTo>
                  <a:pt x="576" y="268"/>
                  <a:pt x="580" y="271"/>
                  <a:pt x="584" y="271"/>
                </a:cubicBezTo>
                <a:cubicBezTo>
                  <a:pt x="585" y="271"/>
                  <a:pt x="587" y="270"/>
                  <a:pt x="588" y="270"/>
                </a:cubicBezTo>
                <a:cubicBezTo>
                  <a:pt x="594" y="268"/>
                  <a:pt x="596" y="261"/>
                  <a:pt x="594" y="256"/>
                </a:cubicBezTo>
                <a:close/>
                <a:moveTo>
                  <a:pt x="267" y="123"/>
                </a:moveTo>
                <a:cubicBezTo>
                  <a:pt x="273" y="123"/>
                  <a:pt x="278" y="118"/>
                  <a:pt x="278" y="112"/>
                </a:cubicBezTo>
                <a:cubicBezTo>
                  <a:pt x="278" y="76"/>
                  <a:pt x="278" y="76"/>
                  <a:pt x="278" y="76"/>
                </a:cubicBezTo>
                <a:cubicBezTo>
                  <a:pt x="278" y="70"/>
                  <a:pt x="273" y="65"/>
                  <a:pt x="267" y="65"/>
                </a:cubicBezTo>
                <a:cubicBezTo>
                  <a:pt x="261" y="65"/>
                  <a:pt x="256" y="70"/>
                  <a:pt x="256" y="76"/>
                </a:cubicBezTo>
                <a:cubicBezTo>
                  <a:pt x="256" y="101"/>
                  <a:pt x="256" y="101"/>
                  <a:pt x="256" y="101"/>
                </a:cubicBezTo>
                <a:cubicBezTo>
                  <a:pt x="226" y="101"/>
                  <a:pt x="226" y="101"/>
                  <a:pt x="226" y="101"/>
                </a:cubicBezTo>
                <a:cubicBezTo>
                  <a:pt x="220" y="101"/>
                  <a:pt x="215" y="106"/>
                  <a:pt x="215" y="112"/>
                </a:cubicBezTo>
                <a:cubicBezTo>
                  <a:pt x="215" y="118"/>
                  <a:pt x="220" y="123"/>
                  <a:pt x="226" y="123"/>
                </a:cubicBezTo>
                <a:lnTo>
                  <a:pt x="267" y="1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9533" tIns="44766" rIns="89533" bIns="44766" numCol="1" anchor="t" anchorCtr="0" compatLnSpc="1">
            <a:prstTxWarp prst="textNoShape">
              <a:avLst/>
            </a:prstTxWarp>
          </a:bodyPr>
          <a:lstStyle/>
          <a:p>
            <a:pPr defTabSz="1020833"/>
            <a:endParaRPr lang="en-US" sz="20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70" name="Freeform 6"/>
          <p:cNvSpPr>
            <a:spLocks noEditPoints="1"/>
          </p:cNvSpPr>
          <p:nvPr/>
        </p:nvSpPr>
        <p:spPr bwMode="auto">
          <a:xfrm>
            <a:off x="5160744" y="1836296"/>
            <a:ext cx="1017322" cy="510533"/>
          </a:xfrm>
          <a:custGeom>
            <a:avLst/>
            <a:gdLst>
              <a:gd name="T0" fmla="*/ 603 w 820"/>
              <a:gd name="T1" fmla="*/ 350 h 411"/>
              <a:gd name="T2" fmla="*/ 653 w 820"/>
              <a:gd name="T3" fmla="*/ 350 h 411"/>
              <a:gd name="T4" fmla="*/ 157 w 820"/>
              <a:gd name="T5" fmla="*/ 350 h 411"/>
              <a:gd name="T6" fmla="*/ 170 w 820"/>
              <a:gd name="T7" fmla="*/ 336 h 411"/>
              <a:gd name="T8" fmla="*/ 410 w 820"/>
              <a:gd name="T9" fmla="*/ 411 h 411"/>
              <a:gd name="T10" fmla="*/ 410 w 820"/>
              <a:gd name="T11" fmla="*/ 389 h 411"/>
              <a:gd name="T12" fmla="*/ 450 w 820"/>
              <a:gd name="T13" fmla="*/ 350 h 411"/>
              <a:gd name="T14" fmla="*/ 396 w 820"/>
              <a:gd name="T15" fmla="*/ 350 h 411"/>
              <a:gd name="T16" fmla="*/ 410 w 820"/>
              <a:gd name="T17" fmla="*/ 336 h 411"/>
              <a:gd name="T18" fmla="*/ 537 w 820"/>
              <a:gd name="T19" fmla="*/ 411 h 411"/>
              <a:gd name="T20" fmla="*/ 537 w 820"/>
              <a:gd name="T21" fmla="*/ 389 h 411"/>
              <a:gd name="T22" fmla="*/ 576 w 820"/>
              <a:gd name="T23" fmla="*/ 350 h 411"/>
              <a:gd name="T24" fmla="*/ 523 w 820"/>
              <a:gd name="T25" fmla="*/ 350 h 411"/>
              <a:gd name="T26" fmla="*/ 537 w 820"/>
              <a:gd name="T27" fmla="*/ 336 h 411"/>
              <a:gd name="T28" fmla="*/ 170 w 820"/>
              <a:gd name="T29" fmla="*/ 288 h 411"/>
              <a:gd name="T30" fmla="*/ 231 w 820"/>
              <a:gd name="T31" fmla="*/ 361 h 411"/>
              <a:gd name="T32" fmla="*/ 327 w 820"/>
              <a:gd name="T33" fmla="*/ 339 h 411"/>
              <a:gd name="T34" fmla="*/ 170 w 820"/>
              <a:gd name="T35" fmla="*/ 310 h 411"/>
              <a:gd name="T36" fmla="*/ 186 w 820"/>
              <a:gd name="T37" fmla="*/ 277 h 411"/>
              <a:gd name="T38" fmla="*/ 199 w 820"/>
              <a:gd name="T39" fmla="*/ 135 h 411"/>
              <a:gd name="T40" fmla="*/ 66 w 820"/>
              <a:gd name="T41" fmla="*/ 134 h 411"/>
              <a:gd name="T42" fmla="*/ 23 w 820"/>
              <a:gd name="T43" fmla="*/ 228 h 411"/>
              <a:gd name="T44" fmla="*/ 0 w 820"/>
              <a:gd name="T45" fmla="*/ 320 h 411"/>
              <a:gd name="T46" fmla="*/ 45 w 820"/>
              <a:gd name="T47" fmla="*/ 320 h 411"/>
              <a:gd name="T48" fmla="*/ 77 w 820"/>
              <a:gd name="T49" fmla="*/ 209 h 411"/>
              <a:gd name="T50" fmla="*/ 177 w 820"/>
              <a:gd name="T51" fmla="*/ 253 h 411"/>
              <a:gd name="T52" fmla="*/ 108 w 820"/>
              <a:gd name="T53" fmla="*/ 316 h 411"/>
              <a:gd name="T54" fmla="*/ 151 w 820"/>
              <a:gd name="T55" fmla="*/ 203 h 411"/>
              <a:gd name="T56" fmla="*/ 129 w 820"/>
              <a:gd name="T57" fmla="*/ 168 h 411"/>
              <a:gd name="T58" fmla="*/ 88 w 820"/>
              <a:gd name="T59" fmla="*/ 203 h 411"/>
              <a:gd name="T60" fmla="*/ 642 w 820"/>
              <a:gd name="T61" fmla="*/ 248 h 411"/>
              <a:gd name="T62" fmla="*/ 244 w 820"/>
              <a:gd name="T63" fmla="*/ 193 h 411"/>
              <a:gd name="T64" fmla="*/ 244 w 820"/>
              <a:gd name="T65" fmla="*/ 270 h 411"/>
              <a:gd name="T66" fmla="*/ 642 w 820"/>
              <a:gd name="T67" fmla="*/ 248 h 411"/>
              <a:gd name="T68" fmla="*/ 627 w 820"/>
              <a:gd name="T69" fmla="*/ 23 h 411"/>
              <a:gd name="T70" fmla="*/ 273 w 820"/>
              <a:gd name="T71" fmla="*/ 141 h 411"/>
              <a:gd name="T72" fmla="*/ 654 w 820"/>
              <a:gd name="T73" fmla="*/ 30 h 411"/>
              <a:gd name="T74" fmla="*/ 815 w 820"/>
              <a:gd name="T75" fmla="*/ 127 h 411"/>
              <a:gd name="T76" fmla="*/ 651 w 820"/>
              <a:gd name="T77" fmla="*/ 15 h 411"/>
              <a:gd name="T78" fmla="*/ 798 w 820"/>
              <a:gd name="T79" fmla="*/ 152 h 411"/>
              <a:gd name="T80" fmla="*/ 799 w 820"/>
              <a:gd name="T81" fmla="*/ 243 h 411"/>
              <a:gd name="T82" fmla="*/ 810 w 820"/>
              <a:gd name="T83" fmla="*/ 143 h 411"/>
              <a:gd name="T84" fmla="*/ 383 w 820"/>
              <a:gd name="T85" fmla="*/ 176 h 411"/>
              <a:gd name="T86" fmla="*/ 255 w 820"/>
              <a:gd name="T87" fmla="*/ 186 h 411"/>
              <a:gd name="T88" fmla="*/ 418 w 820"/>
              <a:gd name="T89" fmla="*/ 222 h 411"/>
              <a:gd name="T90" fmla="*/ 657 w 820"/>
              <a:gd name="T91" fmla="*/ 213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820" h="411">
                <a:moveTo>
                  <a:pt x="642" y="339"/>
                </a:moveTo>
                <a:cubicBezTo>
                  <a:pt x="614" y="339"/>
                  <a:pt x="614" y="339"/>
                  <a:pt x="614" y="339"/>
                </a:cubicBezTo>
                <a:cubicBezTo>
                  <a:pt x="608" y="339"/>
                  <a:pt x="603" y="344"/>
                  <a:pt x="603" y="350"/>
                </a:cubicBezTo>
                <a:cubicBezTo>
                  <a:pt x="603" y="356"/>
                  <a:pt x="608" y="361"/>
                  <a:pt x="614" y="361"/>
                </a:cubicBezTo>
                <a:cubicBezTo>
                  <a:pt x="642" y="361"/>
                  <a:pt x="642" y="361"/>
                  <a:pt x="642" y="361"/>
                </a:cubicBezTo>
                <a:cubicBezTo>
                  <a:pt x="648" y="361"/>
                  <a:pt x="653" y="356"/>
                  <a:pt x="653" y="350"/>
                </a:cubicBezTo>
                <a:cubicBezTo>
                  <a:pt x="653" y="344"/>
                  <a:pt x="648" y="339"/>
                  <a:pt x="642" y="339"/>
                </a:cubicBezTo>
                <a:close/>
                <a:moveTo>
                  <a:pt x="170" y="336"/>
                </a:moveTo>
                <a:cubicBezTo>
                  <a:pt x="163" y="336"/>
                  <a:pt x="157" y="342"/>
                  <a:pt x="157" y="350"/>
                </a:cubicBezTo>
                <a:cubicBezTo>
                  <a:pt x="157" y="357"/>
                  <a:pt x="163" y="364"/>
                  <a:pt x="170" y="364"/>
                </a:cubicBezTo>
                <a:cubicBezTo>
                  <a:pt x="178" y="364"/>
                  <a:pt x="184" y="357"/>
                  <a:pt x="184" y="350"/>
                </a:cubicBezTo>
                <a:cubicBezTo>
                  <a:pt x="184" y="342"/>
                  <a:pt x="178" y="336"/>
                  <a:pt x="170" y="336"/>
                </a:cubicBezTo>
                <a:close/>
                <a:moveTo>
                  <a:pt x="410" y="288"/>
                </a:moveTo>
                <a:cubicBezTo>
                  <a:pt x="376" y="288"/>
                  <a:pt x="349" y="316"/>
                  <a:pt x="349" y="350"/>
                </a:cubicBezTo>
                <a:cubicBezTo>
                  <a:pt x="349" y="384"/>
                  <a:pt x="376" y="411"/>
                  <a:pt x="410" y="411"/>
                </a:cubicBezTo>
                <a:cubicBezTo>
                  <a:pt x="444" y="411"/>
                  <a:pt x="472" y="384"/>
                  <a:pt x="472" y="350"/>
                </a:cubicBezTo>
                <a:cubicBezTo>
                  <a:pt x="472" y="316"/>
                  <a:pt x="444" y="288"/>
                  <a:pt x="410" y="288"/>
                </a:cubicBezTo>
                <a:close/>
                <a:moveTo>
                  <a:pt x="410" y="389"/>
                </a:moveTo>
                <a:cubicBezTo>
                  <a:pt x="388" y="389"/>
                  <a:pt x="371" y="371"/>
                  <a:pt x="371" y="350"/>
                </a:cubicBezTo>
                <a:cubicBezTo>
                  <a:pt x="371" y="328"/>
                  <a:pt x="388" y="310"/>
                  <a:pt x="410" y="310"/>
                </a:cubicBezTo>
                <a:cubicBezTo>
                  <a:pt x="432" y="310"/>
                  <a:pt x="450" y="328"/>
                  <a:pt x="450" y="350"/>
                </a:cubicBezTo>
                <a:cubicBezTo>
                  <a:pt x="450" y="371"/>
                  <a:pt x="432" y="389"/>
                  <a:pt x="410" y="389"/>
                </a:cubicBezTo>
                <a:close/>
                <a:moveTo>
                  <a:pt x="410" y="336"/>
                </a:moveTo>
                <a:cubicBezTo>
                  <a:pt x="403" y="336"/>
                  <a:pt x="396" y="342"/>
                  <a:pt x="396" y="350"/>
                </a:cubicBezTo>
                <a:cubicBezTo>
                  <a:pt x="396" y="357"/>
                  <a:pt x="403" y="364"/>
                  <a:pt x="410" y="364"/>
                </a:cubicBezTo>
                <a:cubicBezTo>
                  <a:pt x="418" y="364"/>
                  <a:pt x="424" y="357"/>
                  <a:pt x="424" y="350"/>
                </a:cubicBezTo>
                <a:cubicBezTo>
                  <a:pt x="424" y="342"/>
                  <a:pt x="418" y="336"/>
                  <a:pt x="410" y="336"/>
                </a:cubicBezTo>
                <a:close/>
                <a:moveTo>
                  <a:pt x="537" y="288"/>
                </a:moveTo>
                <a:cubicBezTo>
                  <a:pt x="503" y="288"/>
                  <a:pt x="475" y="316"/>
                  <a:pt x="475" y="350"/>
                </a:cubicBezTo>
                <a:cubicBezTo>
                  <a:pt x="475" y="384"/>
                  <a:pt x="503" y="411"/>
                  <a:pt x="537" y="411"/>
                </a:cubicBezTo>
                <a:cubicBezTo>
                  <a:pt x="571" y="411"/>
                  <a:pt x="598" y="384"/>
                  <a:pt x="598" y="350"/>
                </a:cubicBezTo>
                <a:cubicBezTo>
                  <a:pt x="598" y="316"/>
                  <a:pt x="571" y="288"/>
                  <a:pt x="537" y="288"/>
                </a:cubicBezTo>
                <a:close/>
                <a:moveTo>
                  <a:pt x="537" y="389"/>
                </a:moveTo>
                <a:cubicBezTo>
                  <a:pt x="515" y="389"/>
                  <a:pt x="497" y="371"/>
                  <a:pt x="497" y="350"/>
                </a:cubicBezTo>
                <a:cubicBezTo>
                  <a:pt x="497" y="328"/>
                  <a:pt x="515" y="310"/>
                  <a:pt x="537" y="310"/>
                </a:cubicBezTo>
                <a:cubicBezTo>
                  <a:pt x="559" y="310"/>
                  <a:pt x="576" y="328"/>
                  <a:pt x="576" y="350"/>
                </a:cubicBezTo>
                <a:cubicBezTo>
                  <a:pt x="576" y="371"/>
                  <a:pt x="559" y="389"/>
                  <a:pt x="537" y="389"/>
                </a:cubicBezTo>
                <a:close/>
                <a:moveTo>
                  <a:pt x="537" y="336"/>
                </a:moveTo>
                <a:cubicBezTo>
                  <a:pt x="529" y="336"/>
                  <a:pt x="523" y="342"/>
                  <a:pt x="523" y="350"/>
                </a:cubicBezTo>
                <a:cubicBezTo>
                  <a:pt x="523" y="357"/>
                  <a:pt x="529" y="364"/>
                  <a:pt x="537" y="364"/>
                </a:cubicBezTo>
                <a:cubicBezTo>
                  <a:pt x="544" y="364"/>
                  <a:pt x="551" y="357"/>
                  <a:pt x="551" y="350"/>
                </a:cubicBezTo>
                <a:cubicBezTo>
                  <a:pt x="551" y="342"/>
                  <a:pt x="544" y="336"/>
                  <a:pt x="537" y="336"/>
                </a:cubicBezTo>
                <a:close/>
                <a:moveTo>
                  <a:pt x="327" y="339"/>
                </a:moveTo>
                <a:cubicBezTo>
                  <a:pt x="231" y="339"/>
                  <a:pt x="231" y="339"/>
                  <a:pt x="231" y="339"/>
                </a:cubicBezTo>
                <a:cubicBezTo>
                  <a:pt x="226" y="310"/>
                  <a:pt x="201" y="288"/>
                  <a:pt x="170" y="288"/>
                </a:cubicBezTo>
                <a:cubicBezTo>
                  <a:pt x="136" y="288"/>
                  <a:pt x="109" y="316"/>
                  <a:pt x="109" y="350"/>
                </a:cubicBezTo>
                <a:cubicBezTo>
                  <a:pt x="109" y="384"/>
                  <a:pt x="136" y="411"/>
                  <a:pt x="170" y="411"/>
                </a:cubicBezTo>
                <a:cubicBezTo>
                  <a:pt x="201" y="411"/>
                  <a:pt x="226" y="389"/>
                  <a:pt x="231" y="361"/>
                </a:cubicBezTo>
                <a:cubicBezTo>
                  <a:pt x="327" y="361"/>
                  <a:pt x="327" y="361"/>
                  <a:pt x="327" y="361"/>
                </a:cubicBezTo>
                <a:cubicBezTo>
                  <a:pt x="333" y="361"/>
                  <a:pt x="338" y="356"/>
                  <a:pt x="338" y="350"/>
                </a:cubicBezTo>
                <a:cubicBezTo>
                  <a:pt x="338" y="344"/>
                  <a:pt x="333" y="339"/>
                  <a:pt x="327" y="339"/>
                </a:cubicBezTo>
                <a:close/>
                <a:moveTo>
                  <a:pt x="170" y="389"/>
                </a:moveTo>
                <a:cubicBezTo>
                  <a:pt x="149" y="389"/>
                  <a:pt x="131" y="371"/>
                  <a:pt x="131" y="350"/>
                </a:cubicBezTo>
                <a:cubicBezTo>
                  <a:pt x="131" y="328"/>
                  <a:pt x="149" y="310"/>
                  <a:pt x="170" y="310"/>
                </a:cubicBezTo>
                <a:cubicBezTo>
                  <a:pt x="192" y="310"/>
                  <a:pt x="210" y="328"/>
                  <a:pt x="210" y="350"/>
                </a:cubicBezTo>
                <a:cubicBezTo>
                  <a:pt x="210" y="371"/>
                  <a:pt x="192" y="389"/>
                  <a:pt x="170" y="389"/>
                </a:cubicBezTo>
                <a:close/>
                <a:moveTo>
                  <a:pt x="186" y="277"/>
                </a:moveTo>
                <a:cubicBezTo>
                  <a:pt x="189" y="277"/>
                  <a:pt x="192" y="277"/>
                  <a:pt x="195" y="274"/>
                </a:cubicBezTo>
                <a:cubicBezTo>
                  <a:pt x="197" y="272"/>
                  <a:pt x="199" y="269"/>
                  <a:pt x="199" y="266"/>
                </a:cubicBezTo>
                <a:cubicBezTo>
                  <a:pt x="199" y="135"/>
                  <a:pt x="199" y="135"/>
                  <a:pt x="199" y="135"/>
                </a:cubicBezTo>
                <a:cubicBezTo>
                  <a:pt x="199" y="129"/>
                  <a:pt x="194" y="124"/>
                  <a:pt x="188" y="124"/>
                </a:cubicBezTo>
                <a:cubicBezTo>
                  <a:pt x="77" y="124"/>
                  <a:pt x="77" y="124"/>
                  <a:pt x="77" y="124"/>
                </a:cubicBezTo>
                <a:cubicBezTo>
                  <a:pt x="71" y="124"/>
                  <a:pt x="67" y="128"/>
                  <a:pt x="66" y="134"/>
                </a:cubicBezTo>
                <a:cubicBezTo>
                  <a:pt x="56" y="201"/>
                  <a:pt x="56" y="201"/>
                  <a:pt x="56" y="201"/>
                </a:cubicBezTo>
                <a:cubicBezTo>
                  <a:pt x="28" y="219"/>
                  <a:pt x="28" y="219"/>
                  <a:pt x="28" y="219"/>
                </a:cubicBezTo>
                <a:cubicBezTo>
                  <a:pt x="25" y="221"/>
                  <a:pt x="23" y="225"/>
                  <a:pt x="23" y="228"/>
                </a:cubicBezTo>
                <a:cubicBezTo>
                  <a:pt x="23" y="309"/>
                  <a:pt x="23" y="309"/>
                  <a:pt x="23" y="309"/>
                </a:cubicBezTo>
                <a:cubicBezTo>
                  <a:pt x="11" y="309"/>
                  <a:pt x="11" y="309"/>
                  <a:pt x="11" y="309"/>
                </a:cubicBezTo>
                <a:cubicBezTo>
                  <a:pt x="5" y="309"/>
                  <a:pt x="0" y="314"/>
                  <a:pt x="0" y="320"/>
                </a:cubicBezTo>
                <a:cubicBezTo>
                  <a:pt x="0" y="326"/>
                  <a:pt x="5" y="331"/>
                  <a:pt x="11" y="331"/>
                </a:cubicBezTo>
                <a:cubicBezTo>
                  <a:pt x="34" y="331"/>
                  <a:pt x="34" y="331"/>
                  <a:pt x="34" y="331"/>
                </a:cubicBezTo>
                <a:cubicBezTo>
                  <a:pt x="40" y="331"/>
                  <a:pt x="45" y="326"/>
                  <a:pt x="45" y="320"/>
                </a:cubicBezTo>
                <a:cubicBezTo>
                  <a:pt x="45" y="234"/>
                  <a:pt x="45" y="234"/>
                  <a:pt x="45" y="234"/>
                </a:cubicBezTo>
                <a:cubicBezTo>
                  <a:pt x="72" y="216"/>
                  <a:pt x="72" y="216"/>
                  <a:pt x="72" y="216"/>
                </a:cubicBezTo>
                <a:cubicBezTo>
                  <a:pt x="75" y="215"/>
                  <a:pt x="77" y="212"/>
                  <a:pt x="77" y="209"/>
                </a:cubicBezTo>
                <a:cubicBezTo>
                  <a:pt x="86" y="146"/>
                  <a:pt x="86" y="146"/>
                  <a:pt x="86" y="146"/>
                </a:cubicBezTo>
                <a:cubicBezTo>
                  <a:pt x="177" y="146"/>
                  <a:pt x="177" y="146"/>
                  <a:pt x="177" y="146"/>
                </a:cubicBezTo>
                <a:cubicBezTo>
                  <a:pt x="177" y="253"/>
                  <a:pt x="177" y="253"/>
                  <a:pt x="177" y="253"/>
                </a:cubicBezTo>
                <a:cubicBezTo>
                  <a:pt x="147" y="251"/>
                  <a:pt x="102" y="261"/>
                  <a:pt x="87" y="310"/>
                </a:cubicBezTo>
                <a:cubicBezTo>
                  <a:pt x="85" y="316"/>
                  <a:pt x="88" y="322"/>
                  <a:pt x="94" y="324"/>
                </a:cubicBezTo>
                <a:cubicBezTo>
                  <a:pt x="100" y="326"/>
                  <a:pt x="106" y="322"/>
                  <a:pt x="108" y="316"/>
                </a:cubicBezTo>
                <a:cubicBezTo>
                  <a:pt x="123" y="265"/>
                  <a:pt x="183" y="276"/>
                  <a:pt x="186" y="277"/>
                </a:cubicBezTo>
                <a:close/>
                <a:moveTo>
                  <a:pt x="140" y="214"/>
                </a:moveTo>
                <a:cubicBezTo>
                  <a:pt x="146" y="214"/>
                  <a:pt x="151" y="210"/>
                  <a:pt x="151" y="203"/>
                </a:cubicBezTo>
                <a:cubicBezTo>
                  <a:pt x="151" y="168"/>
                  <a:pt x="151" y="168"/>
                  <a:pt x="151" y="168"/>
                </a:cubicBezTo>
                <a:cubicBezTo>
                  <a:pt x="151" y="162"/>
                  <a:pt x="146" y="157"/>
                  <a:pt x="140" y="157"/>
                </a:cubicBezTo>
                <a:cubicBezTo>
                  <a:pt x="134" y="157"/>
                  <a:pt x="129" y="162"/>
                  <a:pt x="129" y="168"/>
                </a:cubicBezTo>
                <a:cubicBezTo>
                  <a:pt x="129" y="193"/>
                  <a:pt x="129" y="193"/>
                  <a:pt x="129" y="193"/>
                </a:cubicBezTo>
                <a:cubicBezTo>
                  <a:pt x="99" y="193"/>
                  <a:pt x="99" y="193"/>
                  <a:pt x="99" y="193"/>
                </a:cubicBezTo>
                <a:cubicBezTo>
                  <a:pt x="93" y="193"/>
                  <a:pt x="88" y="197"/>
                  <a:pt x="88" y="203"/>
                </a:cubicBezTo>
                <a:cubicBezTo>
                  <a:pt x="88" y="210"/>
                  <a:pt x="93" y="214"/>
                  <a:pt x="99" y="214"/>
                </a:cubicBezTo>
                <a:lnTo>
                  <a:pt x="140" y="214"/>
                </a:lnTo>
                <a:close/>
                <a:moveTo>
                  <a:pt x="642" y="248"/>
                </a:moveTo>
                <a:cubicBezTo>
                  <a:pt x="255" y="248"/>
                  <a:pt x="255" y="248"/>
                  <a:pt x="255" y="248"/>
                </a:cubicBezTo>
                <a:cubicBezTo>
                  <a:pt x="255" y="204"/>
                  <a:pt x="255" y="204"/>
                  <a:pt x="255" y="204"/>
                </a:cubicBezTo>
                <a:cubicBezTo>
                  <a:pt x="255" y="198"/>
                  <a:pt x="250" y="193"/>
                  <a:pt x="244" y="193"/>
                </a:cubicBezTo>
                <a:cubicBezTo>
                  <a:pt x="238" y="193"/>
                  <a:pt x="233" y="198"/>
                  <a:pt x="233" y="204"/>
                </a:cubicBezTo>
                <a:cubicBezTo>
                  <a:pt x="233" y="259"/>
                  <a:pt x="233" y="259"/>
                  <a:pt x="233" y="259"/>
                </a:cubicBezTo>
                <a:cubicBezTo>
                  <a:pt x="233" y="265"/>
                  <a:pt x="238" y="270"/>
                  <a:pt x="244" y="270"/>
                </a:cubicBezTo>
                <a:cubicBezTo>
                  <a:pt x="642" y="270"/>
                  <a:pt x="642" y="270"/>
                  <a:pt x="642" y="270"/>
                </a:cubicBezTo>
                <a:cubicBezTo>
                  <a:pt x="648" y="270"/>
                  <a:pt x="653" y="265"/>
                  <a:pt x="653" y="259"/>
                </a:cubicBezTo>
                <a:cubicBezTo>
                  <a:pt x="653" y="253"/>
                  <a:pt x="648" y="248"/>
                  <a:pt x="642" y="248"/>
                </a:cubicBezTo>
                <a:close/>
                <a:moveTo>
                  <a:pt x="277" y="162"/>
                </a:moveTo>
                <a:cubicBezTo>
                  <a:pt x="278" y="162"/>
                  <a:pt x="280" y="161"/>
                  <a:pt x="281" y="161"/>
                </a:cubicBezTo>
                <a:cubicBezTo>
                  <a:pt x="627" y="23"/>
                  <a:pt x="627" y="23"/>
                  <a:pt x="627" y="23"/>
                </a:cubicBezTo>
                <a:cubicBezTo>
                  <a:pt x="633" y="21"/>
                  <a:pt x="636" y="14"/>
                  <a:pt x="634" y="9"/>
                </a:cubicBezTo>
                <a:cubicBezTo>
                  <a:pt x="631" y="3"/>
                  <a:pt x="625" y="0"/>
                  <a:pt x="619" y="3"/>
                </a:cubicBezTo>
                <a:cubicBezTo>
                  <a:pt x="273" y="141"/>
                  <a:pt x="273" y="141"/>
                  <a:pt x="273" y="141"/>
                </a:cubicBezTo>
                <a:cubicBezTo>
                  <a:pt x="267" y="143"/>
                  <a:pt x="265" y="149"/>
                  <a:pt x="267" y="155"/>
                </a:cubicBezTo>
                <a:cubicBezTo>
                  <a:pt x="269" y="159"/>
                  <a:pt x="273" y="162"/>
                  <a:pt x="277" y="162"/>
                </a:cubicBezTo>
                <a:close/>
                <a:moveTo>
                  <a:pt x="654" y="30"/>
                </a:moveTo>
                <a:cubicBezTo>
                  <a:pt x="800" y="130"/>
                  <a:pt x="800" y="130"/>
                  <a:pt x="800" y="130"/>
                </a:cubicBezTo>
                <a:cubicBezTo>
                  <a:pt x="802" y="131"/>
                  <a:pt x="804" y="132"/>
                  <a:pt x="806" y="132"/>
                </a:cubicBezTo>
                <a:cubicBezTo>
                  <a:pt x="810" y="132"/>
                  <a:pt x="813" y="130"/>
                  <a:pt x="815" y="127"/>
                </a:cubicBezTo>
                <a:cubicBezTo>
                  <a:pt x="819" y="122"/>
                  <a:pt x="818" y="115"/>
                  <a:pt x="813" y="112"/>
                </a:cubicBezTo>
                <a:cubicBezTo>
                  <a:pt x="666" y="12"/>
                  <a:pt x="666" y="12"/>
                  <a:pt x="666" y="12"/>
                </a:cubicBezTo>
                <a:cubicBezTo>
                  <a:pt x="661" y="9"/>
                  <a:pt x="654" y="10"/>
                  <a:pt x="651" y="15"/>
                </a:cubicBezTo>
                <a:cubicBezTo>
                  <a:pt x="648" y="20"/>
                  <a:pt x="649" y="27"/>
                  <a:pt x="654" y="30"/>
                </a:cubicBezTo>
                <a:close/>
                <a:moveTo>
                  <a:pt x="810" y="143"/>
                </a:moveTo>
                <a:cubicBezTo>
                  <a:pt x="804" y="142"/>
                  <a:pt x="798" y="146"/>
                  <a:pt x="798" y="152"/>
                </a:cubicBezTo>
                <a:cubicBezTo>
                  <a:pt x="788" y="230"/>
                  <a:pt x="788" y="230"/>
                  <a:pt x="788" y="230"/>
                </a:cubicBezTo>
                <a:cubicBezTo>
                  <a:pt x="788" y="236"/>
                  <a:pt x="792" y="242"/>
                  <a:pt x="798" y="243"/>
                </a:cubicBezTo>
                <a:cubicBezTo>
                  <a:pt x="799" y="243"/>
                  <a:pt x="799" y="243"/>
                  <a:pt x="799" y="243"/>
                </a:cubicBezTo>
                <a:cubicBezTo>
                  <a:pt x="805" y="243"/>
                  <a:pt x="810" y="239"/>
                  <a:pt x="810" y="233"/>
                </a:cubicBezTo>
                <a:cubicBezTo>
                  <a:pt x="819" y="155"/>
                  <a:pt x="819" y="155"/>
                  <a:pt x="819" y="155"/>
                </a:cubicBezTo>
                <a:cubicBezTo>
                  <a:pt x="820" y="149"/>
                  <a:pt x="816" y="144"/>
                  <a:pt x="810" y="143"/>
                </a:cubicBezTo>
                <a:close/>
                <a:moveTo>
                  <a:pt x="646" y="202"/>
                </a:moveTo>
                <a:cubicBezTo>
                  <a:pt x="427" y="202"/>
                  <a:pt x="427" y="202"/>
                  <a:pt x="427" y="202"/>
                </a:cubicBezTo>
                <a:cubicBezTo>
                  <a:pt x="383" y="176"/>
                  <a:pt x="383" y="176"/>
                  <a:pt x="383" y="176"/>
                </a:cubicBezTo>
                <a:cubicBezTo>
                  <a:pt x="381" y="175"/>
                  <a:pt x="379" y="175"/>
                  <a:pt x="377" y="175"/>
                </a:cubicBezTo>
                <a:cubicBezTo>
                  <a:pt x="266" y="175"/>
                  <a:pt x="266" y="175"/>
                  <a:pt x="266" y="175"/>
                </a:cubicBezTo>
                <a:cubicBezTo>
                  <a:pt x="259" y="175"/>
                  <a:pt x="255" y="180"/>
                  <a:pt x="255" y="186"/>
                </a:cubicBezTo>
                <a:cubicBezTo>
                  <a:pt x="255" y="192"/>
                  <a:pt x="259" y="197"/>
                  <a:pt x="266" y="197"/>
                </a:cubicBezTo>
                <a:cubicBezTo>
                  <a:pt x="374" y="197"/>
                  <a:pt x="374" y="197"/>
                  <a:pt x="374" y="197"/>
                </a:cubicBezTo>
                <a:cubicBezTo>
                  <a:pt x="418" y="222"/>
                  <a:pt x="418" y="222"/>
                  <a:pt x="418" y="222"/>
                </a:cubicBezTo>
                <a:cubicBezTo>
                  <a:pt x="420" y="223"/>
                  <a:pt x="422" y="224"/>
                  <a:pt x="424" y="224"/>
                </a:cubicBezTo>
                <a:cubicBezTo>
                  <a:pt x="646" y="224"/>
                  <a:pt x="646" y="224"/>
                  <a:pt x="646" y="224"/>
                </a:cubicBezTo>
                <a:cubicBezTo>
                  <a:pt x="652" y="224"/>
                  <a:pt x="657" y="219"/>
                  <a:pt x="657" y="213"/>
                </a:cubicBezTo>
                <a:cubicBezTo>
                  <a:pt x="657" y="207"/>
                  <a:pt x="652" y="202"/>
                  <a:pt x="646" y="2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9533" tIns="44766" rIns="89533" bIns="44766" numCol="1" anchor="t" anchorCtr="0" compatLnSpc="1">
            <a:prstTxWarp prst="textNoShape">
              <a:avLst/>
            </a:prstTxWarp>
          </a:bodyPr>
          <a:lstStyle/>
          <a:p>
            <a:pPr defTabSz="1020833"/>
            <a:endParaRPr lang="en-US" sz="2000" dirty="0">
              <a:solidFill>
                <a:prstClr val="black"/>
              </a:solidFill>
              <a:cs typeface="Arial" pitchFamily="34" charset="0"/>
            </a:endParaRPr>
          </a:p>
        </p:txBody>
      </p:sp>
      <p:grpSp>
        <p:nvGrpSpPr>
          <p:cNvPr id="371" name="Group 136"/>
          <p:cNvGrpSpPr/>
          <p:nvPr/>
        </p:nvGrpSpPr>
        <p:grpSpPr>
          <a:xfrm>
            <a:off x="9219575" y="1945993"/>
            <a:ext cx="753346" cy="395613"/>
            <a:chOff x="13066713" y="8956675"/>
            <a:chExt cx="1136651" cy="596900"/>
          </a:xfrm>
          <a:solidFill>
            <a:schemeClr val="bg1"/>
          </a:solidFill>
        </p:grpSpPr>
        <p:sp>
          <p:nvSpPr>
            <p:cNvPr id="372" name="Freeform 1461"/>
            <p:cNvSpPr>
              <a:spLocks noEditPoints="1"/>
            </p:cNvSpPr>
            <p:nvPr/>
          </p:nvSpPr>
          <p:spPr bwMode="auto">
            <a:xfrm>
              <a:off x="13260388" y="9337675"/>
              <a:ext cx="215900" cy="215900"/>
            </a:xfrm>
            <a:custGeom>
              <a:avLst/>
              <a:gdLst>
                <a:gd name="T0" fmla="*/ 33 w 67"/>
                <a:gd name="T1" fmla="*/ 67 h 67"/>
                <a:gd name="T2" fmla="*/ 0 w 67"/>
                <a:gd name="T3" fmla="*/ 33 h 67"/>
                <a:gd name="T4" fmla="*/ 33 w 67"/>
                <a:gd name="T5" fmla="*/ 0 h 67"/>
                <a:gd name="T6" fmla="*/ 67 w 67"/>
                <a:gd name="T7" fmla="*/ 33 h 67"/>
                <a:gd name="T8" fmla="*/ 33 w 67"/>
                <a:gd name="T9" fmla="*/ 67 h 67"/>
                <a:gd name="T10" fmla="*/ 33 w 67"/>
                <a:gd name="T11" fmla="*/ 12 h 67"/>
                <a:gd name="T12" fmla="*/ 12 w 67"/>
                <a:gd name="T13" fmla="*/ 33 h 67"/>
                <a:gd name="T14" fmla="*/ 33 w 67"/>
                <a:gd name="T15" fmla="*/ 55 h 67"/>
                <a:gd name="T16" fmla="*/ 55 w 67"/>
                <a:gd name="T17" fmla="*/ 33 h 67"/>
                <a:gd name="T18" fmla="*/ 33 w 67"/>
                <a:gd name="T19" fmla="*/ 1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7">
                  <a:moveTo>
                    <a:pt x="33" y="67"/>
                  </a:moveTo>
                  <a:cubicBezTo>
                    <a:pt x="15" y="67"/>
                    <a:pt x="0" y="52"/>
                    <a:pt x="0" y="33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52" y="0"/>
                    <a:pt x="67" y="15"/>
                    <a:pt x="67" y="33"/>
                  </a:cubicBezTo>
                  <a:cubicBezTo>
                    <a:pt x="67" y="52"/>
                    <a:pt x="52" y="67"/>
                    <a:pt x="33" y="67"/>
                  </a:cubicBezTo>
                  <a:close/>
                  <a:moveTo>
                    <a:pt x="33" y="12"/>
                  </a:moveTo>
                  <a:cubicBezTo>
                    <a:pt x="22" y="12"/>
                    <a:pt x="12" y="21"/>
                    <a:pt x="12" y="33"/>
                  </a:cubicBezTo>
                  <a:cubicBezTo>
                    <a:pt x="12" y="45"/>
                    <a:pt x="22" y="55"/>
                    <a:pt x="33" y="55"/>
                  </a:cubicBezTo>
                  <a:cubicBezTo>
                    <a:pt x="45" y="55"/>
                    <a:pt x="55" y="45"/>
                    <a:pt x="55" y="33"/>
                  </a:cubicBezTo>
                  <a:cubicBezTo>
                    <a:pt x="55" y="21"/>
                    <a:pt x="45" y="12"/>
                    <a:pt x="3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3" name="Oval 1462"/>
            <p:cNvSpPr>
              <a:spLocks noChangeArrowheads="1"/>
            </p:cNvSpPr>
            <p:nvPr/>
          </p:nvSpPr>
          <p:spPr bwMode="auto">
            <a:xfrm>
              <a:off x="13344526" y="9421813"/>
              <a:ext cx="47625" cy="476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4" name="Freeform 1463"/>
            <p:cNvSpPr>
              <a:spLocks noEditPoints="1"/>
            </p:cNvSpPr>
            <p:nvPr/>
          </p:nvSpPr>
          <p:spPr bwMode="auto">
            <a:xfrm>
              <a:off x="13682663" y="9337675"/>
              <a:ext cx="215900" cy="215900"/>
            </a:xfrm>
            <a:custGeom>
              <a:avLst/>
              <a:gdLst>
                <a:gd name="T0" fmla="*/ 34 w 67"/>
                <a:gd name="T1" fmla="*/ 67 h 67"/>
                <a:gd name="T2" fmla="*/ 0 w 67"/>
                <a:gd name="T3" fmla="*/ 33 h 67"/>
                <a:gd name="T4" fmla="*/ 34 w 67"/>
                <a:gd name="T5" fmla="*/ 0 h 67"/>
                <a:gd name="T6" fmla="*/ 67 w 67"/>
                <a:gd name="T7" fmla="*/ 33 h 67"/>
                <a:gd name="T8" fmla="*/ 34 w 67"/>
                <a:gd name="T9" fmla="*/ 67 h 67"/>
                <a:gd name="T10" fmla="*/ 34 w 67"/>
                <a:gd name="T11" fmla="*/ 12 h 67"/>
                <a:gd name="T12" fmla="*/ 12 w 67"/>
                <a:gd name="T13" fmla="*/ 33 h 67"/>
                <a:gd name="T14" fmla="*/ 34 w 67"/>
                <a:gd name="T15" fmla="*/ 55 h 67"/>
                <a:gd name="T16" fmla="*/ 55 w 67"/>
                <a:gd name="T17" fmla="*/ 33 h 67"/>
                <a:gd name="T18" fmla="*/ 34 w 67"/>
                <a:gd name="T19" fmla="*/ 1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7">
                  <a:moveTo>
                    <a:pt x="34" y="67"/>
                  </a:moveTo>
                  <a:cubicBezTo>
                    <a:pt x="15" y="67"/>
                    <a:pt x="0" y="52"/>
                    <a:pt x="0" y="33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52" y="0"/>
                    <a:pt x="67" y="15"/>
                    <a:pt x="67" y="33"/>
                  </a:cubicBezTo>
                  <a:cubicBezTo>
                    <a:pt x="67" y="52"/>
                    <a:pt x="52" y="67"/>
                    <a:pt x="34" y="67"/>
                  </a:cubicBezTo>
                  <a:close/>
                  <a:moveTo>
                    <a:pt x="34" y="12"/>
                  </a:moveTo>
                  <a:cubicBezTo>
                    <a:pt x="22" y="12"/>
                    <a:pt x="12" y="21"/>
                    <a:pt x="12" y="33"/>
                  </a:cubicBezTo>
                  <a:cubicBezTo>
                    <a:pt x="12" y="45"/>
                    <a:pt x="22" y="55"/>
                    <a:pt x="34" y="55"/>
                  </a:cubicBezTo>
                  <a:cubicBezTo>
                    <a:pt x="46" y="55"/>
                    <a:pt x="55" y="45"/>
                    <a:pt x="55" y="33"/>
                  </a:cubicBezTo>
                  <a:cubicBezTo>
                    <a:pt x="55" y="21"/>
                    <a:pt x="46" y="12"/>
                    <a:pt x="3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5" name="Oval 1464"/>
            <p:cNvSpPr>
              <a:spLocks noChangeArrowheads="1"/>
            </p:cNvSpPr>
            <p:nvPr/>
          </p:nvSpPr>
          <p:spPr bwMode="auto">
            <a:xfrm>
              <a:off x="13766801" y="9421813"/>
              <a:ext cx="49213" cy="476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6" name="Freeform 1465"/>
            <p:cNvSpPr>
              <a:spLocks noEditPoints="1"/>
            </p:cNvSpPr>
            <p:nvPr/>
          </p:nvSpPr>
          <p:spPr bwMode="auto">
            <a:xfrm>
              <a:off x="13906501" y="9337675"/>
              <a:ext cx="219075" cy="215900"/>
            </a:xfrm>
            <a:custGeom>
              <a:avLst/>
              <a:gdLst>
                <a:gd name="T0" fmla="*/ 34 w 68"/>
                <a:gd name="T1" fmla="*/ 67 h 67"/>
                <a:gd name="T2" fmla="*/ 0 w 68"/>
                <a:gd name="T3" fmla="*/ 33 h 67"/>
                <a:gd name="T4" fmla="*/ 34 w 68"/>
                <a:gd name="T5" fmla="*/ 0 h 67"/>
                <a:gd name="T6" fmla="*/ 68 w 68"/>
                <a:gd name="T7" fmla="*/ 33 h 67"/>
                <a:gd name="T8" fmla="*/ 34 w 68"/>
                <a:gd name="T9" fmla="*/ 67 h 67"/>
                <a:gd name="T10" fmla="*/ 34 w 68"/>
                <a:gd name="T11" fmla="*/ 12 h 67"/>
                <a:gd name="T12" fmla="*/ 12 w 68"/>
                <a:gd name="T13" fmla="*/ 33 h 67"/>
                <a:gd name="T14" fmla="*/ 34 w 68"/>
                <a:gd name="T15" fmla="*/ 55 h 67"/>
                <a:gd name="T16" fmla="*/ 56 w 68"/>
                <a:gd name="T17" fmla="*/ 33 h 67"/>
                <a:gd name="T18" fmla="*/ 34 w 68"/>
                <a:gd name="T19" fmla="*/ 1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67">
                  <a:moveTo>
                    <a:pt x="34" y="67"/>
                  </a:moveTo>
                  <a:cubicBezTo>
                    <a:pt x="15" y="67"/>
                    <a:pt x="0" y="52"/>
                    <a:pt x="0" y="33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52" y="0"/>
                    <a:pt x="68" y="15"/>
                    <a:pt x="68" y="33"/>
                  </a:cubicBezTo>
                  <a:cubicBezTo>
                    <a:pt x="68" y="52"/>
                    <a:pt x="52" y="67"/>
                    <a:pt x="34" y="67"/>
                  </a:cubicBezTo>
                  <a:close/>
                  <a:moveTo>
                    <a:pt x="34" y="12"/>
                  </a:moveTo>
                  <a:cubicBezTo>
                    <a:pt x="22" y="12"/>
                    <a:pt x="12" y="21"/>
                    <a:pt x="12" y="33"/>
                  </a:cubicBezTo>
                  <a:cubicBezTo>
                    <a:pt x="12" y="45"/>
                    <a:pt x="22" y="55"/>
                    <a:pt x="34" y="55"/>
                  </a:cubicBezTo>
                  <a:cubicBezTo>
                    <a:pt x="46" y="55"/>
                    <a:pt x="56" y="45"/>
                    <a:pt x="56" y="33"/>
                  </a:cubicBezTo>
                  <a:cubicBezTo>
                    <a:pt x="56" y="21"/>
                    <a:pt x="46" y="12"/>
                    <a:pt x="3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7" name="Oval 1466"/>
            <p:cNvSpPr>
              <a:spLocks noChangeArrowheads="1"/>
            </p:cNvSpPr>
            <p:nvPr/>
          </p:nvSpPr>
          <p:spPr bwMode="auto">
            <a:xfrm>
              <a:off x="13989051" y="9421813"/>
              <a:ext cx="49213" cy="476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8" name="Freeform 1467"/>
            <p:cNvSpPr>
              <a:spLocks/>
            </p:cNvSpPr>
            <p:nvPr/>
          </p:nvSpPr>
          <p:spPr bwMode="auto">
            <a:xfrm>
              <a:off x="13438188" y="9424988"/>
              <a:ext cx="225425" cy="38100"/>
            </a:xfrm>
            <a:custGeom>
              <a:avLst/>
              <a:gdLst>
                <a:gd name="T0" fmla="*/ 64 w 70"/>
                <a:gd name="T1" fmla="*/ 12 h 12"/>
                <a:gd name="T2" fmla="*/ 6 w 70"/>
                <a:gd name="T3" fmla="*/ 12 h 12"/>
                <a:gd name="T4" fmla="*/ 0 w 70"/>
                <a:gd name="T5" fmla="*/ 6 h 12"/>
                <a:gd name="T6" fmla="*/ 6 w 70"/>
                <a:gd name="T7" fmla="*/ 0 h 12"/>
                <a:gd name="T8" fmla="*/ 64 w 70"/>
                <a:gd name="T9" fmla="*/ 0 h 12"/>
                <a:gd name="T10" fmla="*/ 70 w 70"/>
                <a:gd name="T11" fmla="*/ 6 h 12"/>
                <a:gd name="T12" fmla="*/ 64 w 7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12">
                  <a:moveTo>
                    <a:pt x="6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8" y="0"/>
                    <a:pt x="70" y="3"/>
                    <a:pt x="70" y="6"/>
                  </a:cubicBezTo>
                  <a:cubicBezTo>
                    <a:pt x="70" y="10"/>
                    <a:pt x="68" y="12"/>
                    <a:pt x="6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9" name="Freeform 1468"/>
            <p:cNvSpPr>
              <a:spLocks/>
            </p:cNvSpPr>
            <p:nvPr/>
          </p:nvSpPr>
          <p:spPr bwMode="auto">
            <a:xfrm>
              <a:off x="13066713" y="9047163"/>
              <a:ext cx="350838" cy="365125"/>
            </a:xfrm>
            <a:custGeom>
              <a:avLst/>
              <a:gdLst>
                <a:gd name="T0" fmla="*/ 19 w 109"/>
                <a:gd name="T1" fmla="*/ 113 h 113"/>
                <a:gd name="T2" fmla="*/ 6 w 109"/>
                <a:gd name="T3" fmla="*/ 113 h 113"/>
                <a:gd name="T4" fmla="*/ 0 w 109"/>
                <a:gd name="T5" fmla="*/ 107 h 113"/>
                <a:gd name="T6" fmla="*/ 6 w 109"/>
                <a:gd name="T7" fmla="*/ 101 h 113"/>
                <a:gd name="T8" fmla="*/ 13 w 109"/>
                <a:gd name="T9" fmla="*/ 101 h 113"/>
                <a:gd name="T10" fmla="*/ 13 w 109"/>
                <a:gd name="T11" fmla="*/ 57 h 113"/>
                <a:gd name="T12" fmla="*/ 16 w 109"/>
                <a:gd name="T13" fmla="*/ 52 h 113"/>
                <a:gd name="T14" fmla="*/ 31 w 109"/>
                <a:gd name="T15" fmla="*/ 42 h 113"/>
                <a:gd name="T16" fmla="*/ 36 w 109"/>
                <a:gd name="T17" fmla="*/ 5 h 113"/>
                <a:gd name="T18" fmla="*/ 42 w 109"/>
                <a:gd name="T19" fmla="*/ 0 h 113"/>
                <a:gd name="T20" fmla="*/ 103 w 109"/>
                <a:gd name="T21" fmla="*/ 0 h 113"/>
                <a:gd name="T22" fmla="*/ 109 w 109"/>
                <a:gd name="T23" fmla="*/ 6 h 113"/>
                <a:gd name="T24" fmla="*/ 109 w 109"/>
                <a:gd name="T25" fmla="*/ 77 h 113"/>
                <a:gd name="T26" fmla="*/ 107 w 109"/>
                <a:gd name="T27" fmla="*/ 82 h 113"/>
                <a:gd name="T28" fmla="*/ 102 w 109"/>
                <a:gd name="T29" fmla="*/ 83 h 113"/>
                <a:gd name="T30" fmla="*/ 59 w 109"/>
                <a:gd name="T31" fmla="*/ 105 h 113"/>
                <a:gd name="T32" fmla="*/ 52 w 109"/>
                <a:gd name="T33" fmla="*/ 109 h 113"/>
                <a:gd name="T34" fmla="*/ 48 w 109"/>
                <a:gd name="T35" fmla="*/ 102 h 113"/>
                <a:gd name="T36" fmla="*/ 97 w 109"/>
                <a:gd name="T37" fmla="*/ 71 h 113"/>
                <a:gd name="T38" fmla="*/ 97 w 109"/>
                <a:gd name="T39" fmla="*/ 12 h 113"/>
                <a:gd name="T40" fmla="*/ 47 w 109"/>
                <a:gd name="T41" fmla="*/ 12 h 113"/>
                <a:gd name="T42" fmla="*/ 43 w 109"/>
                <a:gd name="T43" fmla="*/ 46 h 113"/>
                <a:gd name="T44" fmla="*/ 40 w 109"/>
                <a:gd name="T45" fmla="*/ 50 h 113"/>
                <a:gd name="T46" fmla="*/ 25 w 109"/>
                <a:gd name="T47" fmla="*/ 60 h 113"/>
                <a:gd name="T48" fmla="*/ 25 w 109"/>
                <a:gd name="T49" fmla="*/ 107 h 113"/>
                <a:gd name="T50" fmla="*/ 19 w 109"/>
                <a:gd name="T51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9" h="113">
                  <a:moveTo>
                    <a:pt x="19" y="113"/>
                  </a:moveTo>
                  <a:cubicBezTo>
                    <a:pt x="6" y="113"/>
                    <a:pt x="6" y="113"/>
                    <a:pt x="6" y="113"/>
                  </a:cubicBezTo>
                  <a:cubicBezTo>
                    <a:pt x="3" y="113"/>
                    <a:pt x="0" y="110"/>
                    <a:pt x="0" y="107"/>
                  </a:cubicBezTo>
                  <a:cubicBezTo>
                    <a:pt x="0" y="104"/>
                    <a:pt x="3" y="101"/>
                    <a:pt x="6" y="101"/>
                  </a:cubicBezTo>
                  <a:cubicBezTo>
                    <a:pt x="13" y="101"/>
                    <a:pt x="13" y="101"/>
                    <a:pt x="13" y="101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3" y="55"/>
                    <a:pt x="14" y="53"/>
                    <a:pt x="16" y="5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7" y="2"/>
                    <a:pt x="39" y="0"/>
                    <a:pt x="42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06" y="0"/>
                    <a:pt x="109" y="3"/>
                    <a:pt x="109" y="6"/>
                  </a:cubicBezTo>
                  <a:cubicBezTo>
                    <a:pt x="109" y="77"/>
                    <a:pt x="109" y="77"/>
                    <a:pt x="109" y="77"/>
                  </a:cubicBezTo>
                  <a:cubicBezTo>
                    <a:pt x="109" y="79"/>
                    <a:pt x="108" y="81"/>
                    <a:pt x="107" y="82"/>
                  </a:cubicBezTo>
                  <a:cubicBezTo>
                    <a:pt x="105" y="83"/>
                    <a:pt x="104" y="84"/>
                    <a:pt x="102" y="83"/>
                  </a:cubicBezTo>
                  <a:cubicBezTo>
                    <a:pt x="100" y="83"/>
                    <a:pt x="68" y="77"/>
                    <a:pt x="59" y="105"/>
                  </a:cubicBezTo>
                  <a:cubicBezTo>
                    <a:pt x="58" y="108"/>
                    <a:pt x="55" y="110"/>
                    <a:pt x="52" y="109"/>
                  </a:cubicBezTo>
                  <a:cubicBezTo>
                    <a:pt x="49" y="108"/>
                    <a:pt x="47" y="105"/>
                    <a:pt x="48" y="102"/>
                  </a:cubicBezTo>
                  <a:cubicBezTo>
                    <a:pt x="56" y="75"/>
                    <a:pt x="81" y="69"/>
                    <a:pt x="97" y="71"/>
                  </a:cubicBezTo>
                  <a:cubicBezTo>
                    <a:pt x="97" y="12"/>
                    <a:pt x="97" y="12"/>
                    <a:pt x="97" y="12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2" y="48"/>
                    <a:pt x="41" y="49"/>
                    <a:pt x="40" y="50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5" y="107"/>
                    <a:pt x="25" y="107"/>
                    <a:pt x="25" y="107"/>
                  </a:cubicBezTo>
                  <a:cubicBezTo>
                    <a:pt x="25" y="110"/>
                    <a:pt x="22" y="113"/>
                    <a:pt x="19" y="1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0" name="Freeform 1469"/>
            <p:cNvSpPr>
              <a:spLocks/>
            </p:cNvSpPr>
            <p:nvPr/>
          </p:nvSpPr>
          <p:spPr bwMode="auto">
            <a:xfrm>
              <a:off x="13223876" y="9105900"/>
              <a:ext cx="109538" cy="100013"/>
            </a:xfrm>
            <a:custGeom>
              <a:avLst/>
              <a:gdLst>
                <a:gd name="T0" fmla="*/ 28 w 34"/>
                <a:gd name="T1" fmla="*/ 31 h 31"/>
                <a:gd name="T2" fmla="*/ 6 w 34"/>
                <a:gd name="T3" fmla="*/ 31 h 31"/>
                <a:gd name="T4" fmla="*/ 0 w 34"/>
                <a:gd name="T5" fmla="*/ 25 h 31"/>
                <a:gd name="T6" fmla="*/ 6 w 34"/>
                <a:gd name="T7" fmla="*/ 19 h 31"/>
                <a:gd name="T8" fmla="*/ 22 w 34"/>
                <a:gd name="T9" fmla="*/ 19 h 31"/>
                <a:gd name="T10" fmla="*/ 22 w 34"/>
                <a:gd name="T11" fmla="*/ 6 h 31"/>
                <a:gd name="T12" fmla="*/ 28 w 34"/>
                <a:gd name="T13" fmla="*/ 0 h 31"/>
                <a:gd name="T14" fmla="*/ 34 w 34"/>
                <a:gd name="T15" fmla="*/ 6 h 31"/>
                <a:gd name="T16" fmla="*/ 34 w 34"/>
                <a:gd name="T17" fmla="*/ 25 h 31"/>
                <a:gd name="T18" fmla="*/ 28 w 34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31">
                  <a:moveTo>
                    <a:pt x="28" y="31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2" y="31"/>
                    <a:pt x="0" y="29"/>
                    <a:pt x="0" y="25"/>
                  </a:cubicBezTo>
                  <a:cubicBezTo>
                    <a:pt x="0" y="22"/>
                    <a:pt x="2" y="19"/>
                    <a:pt x="6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2" y="2"/>
                    <a:pt x="24" y="0"/>
                    <a:pt x="28" y="0"/>
                  </a:cubicBezTo>
                  <a:cubicBezTo>
                    <a:pt x="31" y="0"/>
                    <a:pt x="34" y="2"/>
                    <a:pt x="34" y="6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4" y="29"/>
                    <a:pt x="31" y="31"/>
                    <a:pt x="28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1" name="Freeform 1470"/>
            <p:cNvSpPr>
              <a:spLocks/>
            </p:cNvSpPr>
            <p:nvPr/>
          </p:nvSpPr>
          <p:spPr bwMode="auto">
            <a:xfrm>
              <a:off x="13295313" y="8956675"/>
              <a:ext cx="871538" cy="396875"/>
            </a:xfrm>
            <a:custGeom>
              <a:avLst/>
              <a:gdLst>
                <a:gd name="T0" fmla="*/ 70 w 270"/>
                <a:gd name="T1" fmla="*/ 123 h 123"/>
                <a:gd name="T2" fmla="*/ 64 w 270"/>
                <a:gd name="T3" fmla="*/ 119 h 123"/>
                <a:gd name="T4" fmla="*/ 44 w 270"/>
                <a:gd name="T5" fmla="*/ 12 h 123"/>
                <a:gd name="T6" fmla="*/ 6 w 270"/>
                <a:gd name="T7" fmla="*/ 12 h 123"/>
                <a:gd name="T8" fmla="*/ 0 w 270"/>
                <a:gd name="T9" fmla="*/ 6 h 123"/>
                <a:gd name="T10" fmla="*/ 6 w 270"/>
                <a:gd name="T11" fmla="*/ 0 h 123"/>
                <a:gd name="T12" fmla="*/ 49 w 270"/>
                <a:gd name="T13" fmla="*/ 0 h 123"/>
                <a:gd name="T14" fmla="*/ 55 w 270"/>
                <a:gd name="T15" fmla="*/ 4 h 123"/>
                <a:gd name="T16" fmla="*/ 75 w 270"/>
                <a:gd name="T17" fmla="*/ 111 h 123"/>
                <a:gd name="T18" fmla="*/ 256 w 270"/>
                <a:gd name="T19" fmla="*/ 79 h 123"/>
                <a:gd name="T20" fmla="*/ 241 w 270"/>
                <a:gd name="T21" fmla="*/ 29 h 123"/>
                <a:gd name="T22" fmla="*/ 82 w 270"/>
                <a:gd name="T23" fmla="*/ 28 h 123"/>
                <a:gd name="T24" fmla="*/ 76 w 270"/>
                <a:gd name="T25" fmla="*/ 22 h 123"/>
                <a:gd name="T26" fmla="*/ 82 w 270"/>
                <a:gd name="T27" fmla="*/ 16 h 123"/>
                <a:gd name="T28" fmla="*/ 82 w 270"/>
                <a:gd name="T29" fmla="*/ 16 h 123"/>
                <a:gd name="T30" fmla="*/ 246 w 270"/>
                <a:gd name="T31" fmla="*/ 17 h 123"/>
                <a:gd name="T32" fmla="*/ 252 w 270"/>
                <a:gd name="T33" fmla="*/ 21 h 123"/>
                <a:gd name="T34" fmla="*/ 270 w 270"/>
                <a:gd name="T35" fmla="*/ 82 h 123"/>
                <a:gd name="T36" fmla="*/ 269 w 270"/>
                <a:gd name="T37" fmla="*/ 87 h 123"/>
                <a:gd name="T38" fmla="*/ 265 w 270"/>
                <a:gd name="T39" fmla="*/ 90 h 123"/>
                <a:gd name="T40" fmla="*/ 71 w 270"/>
                <a:gd name="T41" fmla="*/ 123 h 123"/>
                <a:gd name="T42" fmla="*/ 70 w 270"/>
                <a:gd name="T43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0" h="123">
                  <a:moveTo>
                    <a:pt x="70" y="123"/>
                  </a:moveTo>
                  <a:cubicBezTo>
                    <a:pt x="68" y="123"/>
                    <a:pt x="65" y="121"/>
                    <a:pt x="64" y="119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2" y="0"/>
                    <a:pt x="55" y="2"/>
                    <a:pt x="55" y="4"/>
                  </a:cubicBezTo>
                  <a:cubicBezTo>
                    <a:pt x="75" y="111"/>
                    <a:pt x="75" y="111"/>
                    <a:pt x="75" y="111"/>
                  </a:cubicBezTo>
                  <a:cubicBezTo>
                    <a:pt x="256" y="79"/>
                    <a:pt x="256" y="79"/>
                    <a:pt x="256" y="79"/>
                  </a:cubicBezTo>
                  <a:cubicBezTo>
                    <a:pt x="241" y="29"/>
                    <a:pt x="241" y="29"/>
                    <a:pt x="241" y="29"/>
                  </a:cubicBezTo>
                  <a:cubicBezTo>
                    <a:pt x="82" y="28"/>
                    <a:pt x="82" y="28"/>
                    <a:pt x="82" y="28"/>
                  </a:cubicBezTo>
                  <a:cubicBezTo>
                    <a:pt x="78" y="28"/>
                    <a:pt x="76" y="26"/>
                    <a:pt x="76" y="22"/>
                  </a:cubicBezTo>
                  <a:cubicBezTo>
                    <a:pt x="76" y="19"/>
                    <a:pt x="78" y="16"/>
                    <a:pt x="82" y="16"/>
                  </a:cubicBezTo>
                  <a:cubicBezTo>
                    <a:pt x="82" y="16"/>
                    <a:pt x="82" y="16"/>
                    <a:pt x="82" y="16"/>
                  </a:cubicBezTo>
                  <a:cubicBezTo>
                    <a:pt x="246" y="17"/>
                    <a:pt x="246" y="17"/>
                    <a:pt x="246" y="17"/>
                  </a:cubicBezTo>
                  <a:cubicBezTo>
                    <a:pt x="249" y="17"/>
                    <a:pt x="251" y="18"/>
                    <a:pt x="252" y="21"/>
                  </a:cubicBezTo>
                  <a:cubicBezTo>
                    <a:pt x="270" y="82"/>
                    <a:pt x="270" y="82"/>
                    <a:pt x="270" y="82"/>
                  </a:cubicBezTo>
                  <a:cubicBezTo>
                    <a:pt x="270" y="84"/>
                    <a:pt x="270" y="85"/>
                    <a:pt x="269" y="87"/>
                  </a:cubicBezTo>
                  <a:cubicBezTo>
                    <a:pt x="268" y="88"/>
                    <a:pt x="267" y="89"/>
                    <a:pt x="265" y="90"/>
                  </a:cubicBezTo>
                  <a:cubicBezTo>
                    <a:pt x="71" y="123"/>
                    <a:pt x="71" y="123"/>
                    <a:pt x="71" y="123"/>
                  </a:cubicBezTo>
                  <a:cubicBezTo>
                    <a:pt x="71" y="123"/>
                    <a:pt x="71" y="123"/>
                    <a:pt x="70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2" name="Freeform 1471"/>
            <p:cNvSpPr>
              <a:spLocks/>
            </p:cNvSpPr>
            <p:nvPr/>
          </p:nvSpPr>
          <p:spPr bwMode="auto">
            <a:xfrm>
              <a:off x="14138276" y="9424988"/>
              <a:ext cx="65088" cy="38100"/>
            </a:xfrm>
            <a:custGeom>
              <a:avLst/>
              <a:gdLst>
                <a:gd name="T0" fmla="*/ 14 w 20"/>
                <a:gd name="T1" fmla="*/ 12 h 12"/>
                <a:gd name="T2" fmla="*/ 6 w 20"/>
                <a:gd name="T3" fmla="*/ 12 h 12"/>
                <a:gd name="T4" fmla="*/ 0 w 20"/>
                <a:gd name="T5" fmla="*/ 6 h 12"/>
                <a:gd name="T6" fmla="*/ 6 w 20"/>
                <a:gd name="T7" fmla="*/ 0 h 12"/>
                <a:gd name="T8" fmla="*/ 14 w 20"/>
                <a:gd name="T9" fmla="*/ 0 h 12"/>
                <a:gd name="T10" fmla="*/ 20 w 20"/>
                <a:gd name="T11" fmla="*/ 6 h 12"/>
                <a:gd name="T12" fmla="*/ 14 w 2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2">
                  <a:moveTo>
                    <a:pt x="1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7" y="0"/>
                    <a:pt x="20" y="3"/>
                    <a:pt x="20" y="6"/>
                  </a:cubicBezTo>
                  <a:cubicBezTo>
                    <a:pt x="20" y="10"/>
                    <a:pt x="17" y="12"/>
                    <a:pt x="1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grpSp>
        <p:nvGrpSpPr>
          <p:cNvPr id="383" name="Group 1394"/>
          <p:cNvGrpSpPr/>
          <p:nvPr/>
        </p:nvGrpSpPr>
        <p:grpSpPr>
          <a:xfrm>
            <a:off x="11057591" y="1878692"/>
            <a:ext cx="769016" cy="466118"/>
            <a:chOff x="4049713" y="17521238"/>
            <a:chExt cx="777875" cy="471488"/>
          </a:xfrm>
          <a:solidFill>
            <a:schemeClr val="bg1"/>
          </a:solidFill>
        </p:grpSpPr>
        <p:sp>
          <p:nvSpPr>
            <p:cNvPr id="384" name="Freeform 76"/>
            <p:cNvSpPr>
              <a:spLocks/>
            </p:cNvSpPr>
            <p:nvPr/>
          </p:nvSpPr>
          <p:spPr bwMode="auto">
            <a:xfrm>
              <a:off x="4157663" y="17829213"/>
              <a:ext cx="180975" cy="146050"/>
            </a:xfrm>
            <a:custGeom>
              <a:avLst/>
              <a:gdLst>
                <a:gd name="T0" fmla="*/ 56 w 62"/>
                <a:gd name="T1" fmla="*/ 50 h 50"/>
                <a:gd name="T2" fmla="*/ 50 w 62"/>
                <a:gd name="T3" fmla="*/ 44 h 50"/>
                <a:gd name="T4" fmla="*/ 50 w 62"/>
                <a:gd name="T5" fmla="*/ 13 h 50"/>
                <a:gd name="T6" fmla="*/ 47 w 62"/>
                <a:gd name="T7" fmla="*/ 12 h 50"/>
                <a:gd name="T8" fmla="*/ 16 w 62"/>
                <a:gd name="T9" fmla="*/ 12 h 50"/>
                <a:gd name="T10" fmla="*/ 12 w 62"/>
                <a:gd name="T11" fmla="*/ 13 h 50"/>
                <a:gd name="T12" fmla="*/ 12 w 62"/>
                <a:gd name="T13" fmla="*/ 44 h 50"/>
                <a:gd name="T14" fmla="*/ 6 w 62"/>
                <a:gd name="T15" fmla="*/ 50 h 50"/>
                <a:gd name="T16" fmla="*/ 0 w 62"/>
                <a:gd name="T17" fmla="*/ 44 h 50"/>
                <a:gd name="T18" fmla="*/ 0 w 62"/>
                <a:gd name="T19" fmla="*/ 13 h 50"/>
                <a:gd name="T20" fmla="*/ 16 w 62"/>
                <a:gd name="T21" fmla="*/ 0 h 50"/>
                <a:gd name="T22" fmla="*/ 47 w 62"/>
                <a:gd name="T23" fmla="*/ 0 h 50"/>
                <a:gd name="T24" fmla="*/ 62 w 62"/>
                <a:gd name="T25" fmla="*/ 13 h 50"/>
                <a:gd name="T26" fmla="*/ 62 w 62"/>
                <a:gd name="T27" fmla="*/ 44 h 50"/>
                <a:gd name="T28" fmla="*/ 56 w 62"/>
                <a:gd name="T2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" h="50">
                  <a:moveTo>
                    <a:pt x="56" y="50"/>
                  </a:moveTo>
                  <a:cubicBezTo>
                    <a:pt x="53" y="50"/>
                    <a:pt x="50" y="47"/>
                    <a:pt x="50" y="44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49" y="12"/>
                    <a:pt x="47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3" y="12"/>
                    <a:pt x="12" y="13"/>
                    <a:pt x="12" y="13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7"/>
                    <a:pt x="9" y="50"/>
                    <a:pt x="6" y="50"/>
                  </a:cubicBezTo>
                  <a:cubicBezTo>
                    <a:pt x="3" y="50"/>
                    <a:pt x="0" y="47"/>
                    <a:pt x="0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7" y="0"/>
                    <a:pt x="16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5" y="0"/>
                    <a:pt x="62" y="6"/>
                    <a:pt x="62" y="13"/>
                  </a:cubicBezTo>
                  <a:cubicBezTo>
                    <a:pt x="62" y="44"/>
                    <a:pt x="62" y="44"/>
                    <a:pt x="62" y="44"/>
                  </a:cubicBezTo>
                  <a:cubicBezTo>
                    <a:pt x="62" y="47"/>
                    <a:pt x="60" y="50"/>
                    <a:pt x="56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5" name="Freeform 77"/>
            <p:cNvSpPr>
              <a:spLocks/>
            </p:cNvSpPr>
            <p:nvPr/>
          </p:nvSpPr>
          <p:spPr bwMode="auto">
            <a:xfrm>
              <a:off x="4056063" y="17956213"/>
              <a:ext cx="771525" cy="36513"/>
            </a:xfrm>
            <a:custGeom>
              <a:avLst/>
              <a:gdLst>
                <a:gd name="T0" fmla="*/ 258 w 264"/>
                <a:gd name="T1" fmla="*/ 12 h 12"/>
                <a:gd name="T2" fmla="*/ 6 w 264"/>
                <a:gd name="T3" fmla="*/ 12 h 12"/>
                <a:gd name="T4" fmla="*/ 0 w 264"/>
                <a:gd name="T5" fmla="*/ 6 h 12"/>
                <a:gd name="T6" fmla="*/ 6 w 264"/>
                <a:gd name="T7" fmla="*/ 0 h 12"/>
                <a:gd name="T8" fmla="*/ 258 w 264"/>
                <a:gd name="T9" fmla="*/ 0 h 12"/>
                <a:gd name="T10" fmla="*/ 264 w 264"/>
                <a:gd name="T11" fmla="*/ 6 h 12"/>
                <a:gd name="T12" fmla="*/ 258 w 26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4" h="12">
                  <a:moveTo>
                    <a:pt x="25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8" y="0"/>
                    <a:pt x="258" y="0"/>
                    <a:pt x="258" y="0"/>
                  </a:cubicBezTo>
                  <a:cubicBezTo>
                    <a:pt x="261" y="0"/>
                    <a:pt x="264" y="2"/>
                    <a:pt x="264" y="6"/>
                  </a:cubicBezTo>
                  <a:cubicBezTo>
                    <a:pt x="264" y="9"/>
                    <a:pt x="261" y="12"/>
                    <a:pt x="25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6" name="Freeform 78"/>
            <p:cNvSpPr>
              <a:spLocks/>
            </p:cNvSpPr>
            <p:nvPr/>
          </p:nvSpPr>
          <p:spPr bwMode="auto">
            <a:xfrm>
              <a:off x="4318001" y="17618075"/>
              <a:ext cx="479425" cy="34925"/>
            </a:xfrm>
            <a:custGeom>
              <a:avLst/>
              <a:gdLst>
                <a:gd name="T0" fmla="*/ 158 w 164"/>
                <a:gd name="T1" fmla="*/ 12 h 12"/>
                <a:gd name="T2" fmla="*/ 6 w 164"/>
                <a:gd name="T3" fmla="*/ 12 h 12"/>
                <a:gd name="T4" fmla="*/ 0 w 164"/>
                <a:gd name="T5" fmla="*/ 6 h 12"/>
                <a:gd name="T6" fmla="*/ 6 w 164"/>
                <a:gd name="T7" fmla="*/ 0 h 12"/>
                <a:gd name="T8" fmla="*/ 158 w 164"/>
                <a:gd name="T9" fmla="*/ 0 h 12"/>
                <a:gd name="T10" fmla="*/ 164 w 164"/>
                <a:gd name="T11" fmla="*/ 6 h 12"/>
                <a:gd name="T12" fmla="*/ 158 w 16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" h="12">
                  <a:moveTo>
                    <a:pt x="15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61" y="0"/>
                    <a:pt x="164" y="3"/>
                    <a:pt x="164" y="6"/>
                  </a:cubicBezTo>
                  <a:cubicBezTo>
                    <a:pt x="164" y="10"/>
                    <a:pt x="161" y="12"/>
                    <a:pt x="15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7" name="Freeform 79"/>
            <p:cNvSpPr>
              <a:spLocks/>
            </p:cNvSpPr>
            <p:nvPr/>
          </p:nvSpPr>
          <p:spPr bwMode="auto">
            <a:xfrm>
              <a:off x="4371976" y="17573625"/>
              <a:ext cx="373063" cy="34925"/>
            </a:xfrm>
            <a:custGeom>
              <a:avLst/>
              <a:gdLst>
                <a:gd name="T0" fmla="*/ 122 w 128"/>
                <a:gd name="T1" fmla="*/ 12 h 12"/>
                <a:gd name="T2" fmla="*/ 6 w 128"/>
                <a:gd name="T3" fmla="*/ 12 h 12"/>
                <a:gd name="T4" fmla="*/ 0 w 128"/>
                <a:gd name="T5" fmla="*/ 6 h 12"/>
                <a:gd name="T6" fmla="*/ 6 w 128"/>
                <a:gd name="T7" fmla="*/ 0 h 12"/>
                <a:gd name="T8" fmla="*/ 122 w 128"/>
                <a:gd name="T9" fmla="*/ 0 h 12"/>
                <a:gd name="T10" fmla="*/ 128 w 128"/>
                <a:gd name="T11" fmla="*/ 6 h 12"/>
                <a:gd name="T12" fmla="*/ 122 w 12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8" h="12">
                  <a:moveTo>
                    <a:pt x="12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5" y="0"/>
                    <a:pt x="128" y="3"/>
                    <a:pt x="128" y="6"/>
                  </a:cubicBezTo>
                  <a:cubicBezTo>
                    <a:pt x="128" y="10"/>
                    <a:pt x="125" y="12"/>
                    <a:pt x="12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8" name="Freeform 80"/>
            <p:cNvSpPr>
              <a:spLocks/>
            </p:cNvSpPr>
            <p:nvPr/>
          </p:nvSpPr>
          <p:spPr bwMode="auto">
            <a:xfrm>
              <a:off x="4411663" y="17735550"/>
              <a:ext cx="90488" cy="34925"/>
            </a:xfrm>
            <a:custGeom>
              <a:avLst/>
              <a:gdLst>
                <a:gd name="T0" fmla="*/ 25 w 31"/>
                <a:gd name="T1" fmla="*/ 12 h 12"/>
                <a:gd name="T2" fmla="*/ 6 w 31"/>
                <a:gd name="T3" fmla="*/ 12 h 12"/>
                <a:gd name="T4" fmla="*/ 0 w 31"/>
                <a:gd name="T5" fmla="*/ 6 h 12"/>
                <a:gd name="T6" fmla="*/ 6 w 31"/>
                <a:gd name="T7" fmla="*/ 0 h 12"/>
                <a:gd name="T8" fmla="*/ 25 w 31"/>
                <a:gd name="T9" fmla="*/ 0 h 12"/>
                <a:gd name="T10" fmla="*/ 31 w 31"/>
                <a:gd name="T11" fmla="*/ 6 h 12"/>
                <a:gd name="T12" fmla="*/ 25 w 31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12">
                  <a:moveTo>
                    <a:pt x="25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9" y="0"/>
                    <a:pt x="31" y="3"/>
                    <a:pt x="31" y="6"/>
                  </a:cubicBezTo>
                  <a:cubicBezTo>
                    <a:pt x="31" y="9"/>
                    <a:pt x="29" y="12"/>
                    <a:pt x="2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9" name="Freeform 81"/>
            <p:cNvSpPr>
              <a:spLocks/>
            </p:cNvSpPr>
            <p:nvPr/>
          </p:nvSpPr>
          <p:spPr bwMode="auto">
            <a:xfrm>
              <a:off x="4411663" y="17808575"/>
              <a:ext cx="90488" cy="34925"/>
            </a:xfrm>
            <a:custGeom>
              <a:avLst/>
              <a:gdLst>
                <a:gd name="T0" fmla="*/ 25 w 31"/>
                <a:gd name="T1" fmla="*/ 12 h 12"/>
                <a:gd name="T2" fmla="*/ 6 w 31"/>
                <a:gd name="T3" fmla="*/ 12 h 12"/>
                <a:gd name="T4" fmla="*/ 0 w 31"/>
                <a:gd name="T5" fmla="*/ 6 h 12"/>
                <a:gd name="T6" fmla="*/ 6 w 31"/>
                <a:gd name="T7" fmla="*/ 0 h 12"/>
                <a:gd name="T8" fmla="*/ 25 w 31"/>
                <a:gd name="T9" fmla="*/ 0 h 12"/>
                <a:gd name="T10" fmla="*/ 31 w 31"/>
                <a:gd name="T11" fmla="*/ 6 h 12"/>
                <a:gd name="T12" fmla="*/ 25 w 31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12">
                  <a:moveTo>
                    <a:pt x="25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9" y="0"/>
                    <a:pt x="31" y="2"/>
                    <a:pt x="31" y="6"/>
                  </a:cubicBezTo>
                  <a:cubicBezTo>
                    <a:pt x="31" y="9"/>
                    <a:pt x="29" y="12"/>
                    <a:pt x="2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0" name="Freeform 82"/>
            <p:cNvSpPr>
              <a:spLocks/>
            </p:cNvSpPr>
            <p:nvPr/>
          </p:nvSpPr>
          <p:spPr bwMode="auto">
            <a:xfrm>
              <a:off x="4567238" y="17735550"/>
              <a:ext cx="128588" cy="34925"/>
            </a:xfrm>
            <a:custGeom>
              <a:avLst/>
              <a:gdLst>
                <a:gd name="T0" fmla="*/ 38 w 44"/>
                <a:gd name="T1" fmla="*/ 12 h 12"/>
                <a:gd name="T2" fmla="*/ 6 w 44"/>
                <a:gd name="T3" fmla="*/ 12 h 12"/>
                <a:gd name="T4" fmla="*/ 0 w 44"/>
                <a:gd name="T5" fmla="*/ 6 h 12"/>
                <a:gd name="T6" fmla="*/ 6 w 44"/>
                <a:gd name="T7" fmla="*/ 0 h 12"/>
                <a:gd name="T8" fmla="*/ 38 w 44"/>
                <a:gd name="T9" fmla="*/ 0 h 12"/>
                <a:gd name="T10" fmla="*/ 44 w 44"/>
                <a:gd name="T11" fmla="*/ 6 h 12"/>
                <a:gd name="T12" fmla="*/ 38 w 4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12">
                  <a:moveTo>
                    <a:pt x="3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41" y="0"/>
                    <a:pt x="44" y="3"/>
                    <a:pt x="44" y="6"/>
                  </a:cubicBezTo>
                  <a:cubicBezTo>
                    <a:pt x="44" y="9"/>
                    <a:pt x="41" y="12"/>
                    <a:pt x="3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1" name="Freeform 83"/>
            <p:cNvSpPr>
              <a:spLocks/>
            </p:cNvSpPr>
            <p:nvPr/>
          </p:nvSpPr>
          <p:spPr bwMode="auto">
            <a:xfrm>
              <a:off x="4567238" y="17808575"/>
              <a:ext cx="128588" cy="34925"/>
            </a:xfrm>
            <a:custGeom>
              <a:avLst/>
              <a:gdLst>
                <a:gd name="T0" fmla="*/ 38 w 44"/>
                <a:gd name="T1" fmla="*/ 12 h 12"/>
                <a:gd name="T2" fmla="*/ 6 w 44"/>
                <a:gd name="T3" fmla="*/ 12 h 12"/>
                <a:gd name="T4" fmla="*/ 0 w 44"/>
                <a:gd name="T5" fmla="*/ 6 h 12"/>
                <a:gd name="T6" fmla="*/ 6 w 44"/>
                <a:gd name="T7" fmla="*/ 0 h 12"/>
                <a:gd name="T8" fmla="*/ 38 w 44"/>
                <a:gd name="T9" fmla="*/ 0 h 12"/>
                <a:gd name="T10" fmla="*/ 44 w 44"/>
                <a:gd name="T11" fmla="*/ 6 h 12"/>
                <a:gd name="T12" fmla="*/ 38 w 4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12">
                  <a:moveTo>
                    <a:pt x="3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41" y="0"/>
                    <a:pt x="44" y="2"/>
                    <a:pt x="44" y="6"/>
                  </a:cubicBezTo>
                  <a:cubicBezTo>
                    <a:pt x="44" y="9"/>
                    <a:pt x="41" y="12"/>
                    <a:pt x="3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2" name="Freeform 84"/>
            <p:cNvSpPr>
              <a:spLocks/>
            </p:cNvSpPr>
            <p:nvPr/>
          </p:nvSpPr>
          <p:spPr bwMode="auto">
            <a:xfrm>
              <a:off x="4368801" y="17667288"/>
              <a:ext cx="34925" cy="315913"/>
            </a:xfrm>
            <a:custGeom>
              <a:avLst/>
              <a:gdLst>
                <a:gd name="T0" fmla="*/ 6 w 12"/>
                <a:gd name="T1" fmla="*/ 108 h 108"/>
                <a:gd name="T2" fmla="*/ 0 w 12"/>
                <a:gd name="T3" fmla="*/ 102 h 108"/>
                <a:gd name="T4" fmla="*/ 0 w 12"/>
                <a:gd name="T5" fmla="*/ 6 h 108"/>
                <a:gd name="T6" fmla="*/ 6 w 12"/>
                <a:gd name="T7" fmla="*/ 0 h 108"/>
                <a:gd name="T8" fmla="*/ 12 w 12"/>
                <a:gd name="T9" fmla="*/ 6 h 108"/>
                <a:gd name="T10" fmla="*/ 12 w 12"/>
                <a:gd name="T11" fmla="*/ 102 h 108"/>
                <a:gd name="T12" fmla="*/ 6 w 12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08">
                  <a:moveTo>
                    <a:pt x="6" y="108"/>
                  </a:moveTo>
                  <a:cubicBezTo>
                    <a:pt x="3" y="108"/>
                    <a:pt x="0" y="105"/>
                    <a:pt x="0" y="10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" y="0"/>
                    <a:pt x="12" y="2"/>
                    <a:pt x="12" y="6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12" y="105"/>
                    <a:pt x="10" y="108"/>
                    <a:pt x="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3" name="Freeform 85"/>
            <p:cNvSpPr>
              <a:spLocks/>
            </p:cNvSpPr>
            <p:nvPr/>
          </p:nvSpPr>
          <p:spPr bwMode="auto">
            <a:xfrm>
              <a:off x="4519613" y="17667288"/>
              <a:ext cx="36513" cy="315913"/>
            </a:xfrm>
            <a:custGeom>
              <a:avLst/>
              <a:gdLst>
                <a:gd name="T0" fmla="*/ 6 w 12"/>
                <a:gd name="T1" fmla="*/ 108 h 108"/>
                <a:gd name="T2" fmla="*/ 0 w 12"/>
                <a:gd name="T3" fmla="*/ 102 h 108"/>
                <a:gd name="T4" fmla="*/ 0 w 12"/>
                <a:gd name="T5" fmla="*/ 6 h 108"/>
                <a:gd name="T6" fmla="*/ 6 w 12"/>
                <a:gd name="T7" fmla="*/ 0 h 108"/>
                <a:gd name="T8" fmla="*/ 12 w 12"/>
                <a:gd name="T9" fmla="*/ 6 h 108"/>
                <a:gd name="T10" fmla="*/ 12 w 12"/>
                <a:gd name="T11" fmla="*/ 102 h 108"/>
                <a:gd name="T12" fmla="*/ 6 w 12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08">
                  <a:moveTo>
                    <a:pt x="6" y="108"/>
                  </a:moveTo>
                  <a:cubicBezTo>
                    <a:pt x="3" y="108"/>
                    <a:pt x="0" y="105"/>
                    <a:pt x="0" y="10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" y="0"/>
                    <a:pt x="12" y="2"/>
                    <a:pt x="12" y="6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12" y="105"/>
                    <a:pt x="10" y="108"/>
                    <a:pt x="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4" name="Freeform 86"/>
            <p:cNvSpPr>
              <a:spLocks/>
            </p:cNvSpPr>
            <p:nvPr/>
          </p:nvSpPr>
          <p:spPr bwMode="auto">
            <a:xfrm>
              <a:off x="4710113" y="17667288"/>
              <a:ext cx="34925" cy="315913"/>
            </a:xfrm>
            <a:custGeom>
              <a:avLst/>
              <a:gdLst>
                <a:gd name="T0" fmla="*/ 6 w 12"/>
                <a:gd name="T1" fmla="*/ 108 h 108"/>
                <a:gd name="T2" fmla="*/ 0 w 12"/>
                <a:gd name="T3" fmla="*/ 102 h 108"/>
                <a:gd name="T4" fmla="*/ 0 w 12"/>
                <a:gd name="T5" fmla="*/ 6 h 108"/>
                <a:gd name="T6" fmla="*/ 6 w 12"/>
                <a:gd name="T7" fmla="*/ 0 h 108"/>
                <a:gd name="T8" fmla="*/ 12 w 12"/>
                <a:gd name="T9" fmla="*/ 6 h 108"/>
                <a:gd name="T10" fmla="*/ 12 w 12"/>
                <a:gd name="T11" fmla="*/ 102 h 108"/>
                <a:gd name="T12" fmla="*/ 6 w 12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08">
                  <a:moveTo>
                    <a:pt x="6" y="108"/>
                  </a:moveTo>
                  <a:cubicBezTo>
                    <a:pt x="2" y="108"/>
                    <a:pt x="0" y="105"/>
                    <a:pt x="0" y="10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9" y="0"/>
                    <a:pt x="12" y="2"/>
                    <a:pt x="12" y="6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12" y="105"/>
                    <a:pt x="9" y="108"/>
                    <a:pt x="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5" name="Freeform 87"/>
            <p:cNvSpPr>
              <a:spLocks/>
            </p:cNvSpPr>
            <p:nvPr/>
          </p:nvSpPr>
          <p:spPr bwMode="auto">
            <a:xfrm>
              <a:off x="4049713" y="17673638"/>
              <a:ext cx="357188" cy="122238"/>
            </a:xfrm>
            <a:custGeom>
              <a:avLst/>
              <a:gdLst>
                <a:gd name="T0" fmla="*/ 6 w 122"/>
                <a:gd name="T1" fmla="*/ 42 h 42"/>
                <a:gd name="T2" fmla="*/ 0 w 122"/>
                <a:gd name="T3" fmla="*/ 38 h 42"/>
                <a:gd name="T4" fmla="*/ 5 w 122"/>
                <a:gd name="T5" fmla="*/ 30 h 42"/>
                <a:gd name="T6" fmla="*/ 114 w 122"/>
                <a:gd name="T7" fmla="*/ 1 h 42"/>
                <a:gd name="T8" fmla="*/ 121 w 122"/>
                <a:gd name="T9" fmla="*/ 6 h 42"/>
                <a:gd name="T10" fmla="*/ 117 w 122"/>
                <a:gd name="T11" fmla="*/ 13 h 42"/>
                <a:gd name="T12" fmla="*/ 8 w 122"/>
                <a:gd name="T13" fmla="*/ 42 h 42"/>
                <a:gd name="T14" fmla="*/ 6 w 122"/>
                <a:gd name="T1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42">
                  <a:moveTo>
                    <a:pt x="6" y="42"/>
                  </a:moveTo>
                  <a:cubicBezTo>
                    <a:pt x="4" y="42"/>
                    <a:pt x="1" y="40"/>
                    <a:pt x="0" y="38"/>
                  </a:cubicBezTo>
                  <a:cubicBezTo>
                    <a:pt x="0" y="35"/>
                    <a:pt x="2" y="31"/>
                    <a:pt x="5" y="3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7" y="0"/>
                    <a:pt x="120" y="2"/>
                    <a:pt x="121" y="6"/>
                  </a:cubicBezTo>
                  <a:cubicBezTo>
                    <a:pt x="122" y="9"/>
                    <a:pt x="120" y="12"/>
                    <a:pt x="117" y="13"/>
                  </a:cubicBezTo>
                  <a:cubicBezTo>
                    <a:pt x="8" y="42"/>
                    <a:pt x="8" y="42"/>
                    <a:pt x="8" y="42"/>
                  </a:cubicBezTo>
                  <a:cubicBezTo>
                    <a:pt x="7" y="42"/>
                    <a:pt x="7" y="42"/>
                    <a:pt x="6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6" name="Freeform 88"/>
            <p:cNvSpPr>
              <a:spLocks/>
            </p:cNvSpPr>
            <p:nvPr/>
          </p:nvSpPr>
          <p:spPr bwMode="auto">
            <a:xfrm>
              <a:off x="4657726" y="17521238"/>
              <a:ext cx="34925" cy="73025"/>
            </a:xfrm>
            <a:custGeom>
              <a:avLst/>
              <a:gdLst>
                <a:gd name="T0" fmla="*/ 6 w 12"/>
                <a:gd name="T1" fmla="*/ 25 h 25"/>
                <a:gd name="T2" fmla="*/ 0 w 12"/>
                <a:gd name="T3" fmla="*/ 19 h 25"/>
                <a:gd name="T4" fmla="*/ 0 w 12"/>
                <a:gd name="T5" fmla="*/ 6 h 25"/>
                <a:gd name="T6" fmla="*/ 6 w 12"/>
                <a:gd name="T7" fmla="*/ 0 h 25"/>
                <a:gd name="T8" fmla="*/ 12 w 12"/>
                <a:gd name="T9" fmla="*/ 6 h 25"/>
                <a:gd name="T10" fmla="*/ 12 w 12"/>
                <a:gd name="T11" fmla="*/ 19 h 25"/>
                <a:gd name="T12" fmla="*/ 6 w 12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5">
                  <a:moveTo>
                    <a:pt x="6" y="25"/>
                  </a:moveTo>
                  <a:cubicBezTo>
                    <a:pt x="3" y="25"/>
                    <a:pt x="0" y="23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3"/>
                    <a:pt x="9" y="25"/>
                    <a:pt x="6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7" name="Freeform 89"/>
            <p:cNvSpPr>
              <a:spLocks/>
            </p:cNvSpPr>
            <p:nvPr/>
          </p:nvSpPr>
          <p:spPr bwMode="auto">
            <a:xfrm>
              <a:off x="4094163" y="17760950"/>
              <a:ext cx="34925" cy="177800"/>
            </a:xfrm>
            <a:custGeom>
              <a:avLst/>
              <a:gdLst>
                <a:gd name="T0" fmla="*/ 6 w 12"/>
                <a:gd name="T1" fmla="*/ 61 h 61"/>
                <a:gd name="T2" fmla="*/ 0 w 12"/>
                <a:gd name="T3" fmla="*/ 55 h 61"/>
                <a:gd name="T4" fmla="*/ 0 w 12"/>
                <a:gd name="T5" fmla="*/ 6 h 61"/>
                <a:gd name="T6" fmla="*/ 6 w 12"/>
                <a:gd name="T7" fmla="*/ 0 h 61"/>
                <a:gd name="T8" fmla="*/ 12 w 12"/>
                <a:gd name="T9" fmla="*/ 6 h 61"/>
                <a:gd name="T10" fmla="*/ 12 w 12"/>
                <a:gd name="T11" fmla="*/ 55 h 61"/>
                <a:gd name="T12" fmla="*/ 6 w 12"/>
                <a:gd name="T13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61">
                  <a:moveTo>
                    <a:pt x="6" y="61"/>
                  </a:moveTo>
                  <a:cubicBezTo>
                    <a:pt x="2" y="61"/>
                    <a:pt x="0" y="58"/>
                    <a:pt x="0" y="5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8"/>
                    <a:pt x="9" y="61"/>
                    <a:pt x="6" y="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7245391" y="4453067"/>
            <a:ext cx="4613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F5750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Вне рамок программы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>
                <a:ln>
                  <a:noFill/>
                </a:ln>
                <a:solidFill>
                  <a:srgbClr val="F5750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(финансирование не осуществляется)</a:t>
            </a:r>
          </a:p>
        </p:txBody>
      </p:sp>
      <p:grpSp>
        <p:nvGrpSpPr>
          <p:cNvPr id="63" name="Группа 62"/>
          <p:cNvGrpSpPr/>
          <p:nvPr/>
        </p:nvGrpSpPr>
        <p:grpSpPr>
          <a:xfrm>
            <a:off x="6687508" y="4528828"/>
            <a:ext cx="470304" cy="478423"/>
            <a:chOff x="404715" y="5919253"/>
            <a:chExt cx="497659" cy="506250"/>
          </a:xfrm>
        </p:grpSpPr>
        <p:sp>
          <p:nvSpPr>
            <p:cNvPr id="64" name="Равнобедренный треугольник 63"/>
            <p:cNvSpPr/>
            <p:nvPr/>
          </p:nvSpPr>
          <p:spPr>
            <a:xfrm>
              <a:off x="404717" y="5919253"/>
              <a:ext cx="497657" cy="429015"/>
            </a:xfrm>
            <a:prstGeom prst="triangle">
              <a:avLst/>
            </a:prstGeom>
            <a:solidFill>
              <a:schemeClr val="bg2"/>
            </a:solidFill>
            <a:ln w="38100">
              <a:solidFill>
                <a:srgbClr val="F5750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04715" y="5936986"/>
              <a:ext cx="497657" cy="488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5750B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!</a:t>
              </a:r>
              <a:endPara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5750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cxnSp>
        <p:nvCxnSpPr>
          <p:cNvPr id="66" name="Прямая соединительная линия 65"/>
          <p:cNvCxnSpPr/>
          <p:nvPr/>
        </p:nvCxnSpPr>
        <p:spPr>
          <a:xfrm>
            <a:off x="6580231" y="5030003"/>
            <a:ext cx="5674471" cy="0"/>
          </a:xfrm>
          <a:prstGeom prst="line">
            <a:avLst/>
          </a:prstGeom>
          <a:ln>
            <a:solidFill>
              <a:srgbClr val="F5750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6708886" y="5172953"/>
            <a:ext cx="5545816" cy="1204326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marL="171450" marR="0" lvl="0" indent="-171450" algn="l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F5750B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Не финансируется имущество, бывшее в употреблении</a:t>
            </a:r>
          </a:p>
          <a:p>
            <a:pPr marL="171450" lvl="0" indent="-171450">
              <a:lnSpc>
                <a:spcPts val="2000"/>
              </a:lnSpc>
              <a:buClr>
                <a:srgbClr val="F5750B"/>
              </a:buClr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0000"/>
                </a:solidFill>
              </a:rPr>
              <a:t>Не финансируются лизингополучатели, чья деятельность связана с:</a:t>
            </a:r>
          </a:p>
          <a:p>
            <a:pPr marL="650641" lvl="1" indent="-171450">
              <a:lnSpc>
                <a:spcPts val="2000"/>
              </a:lnSpc>
              <a:buClr>
                <a:srgbClr val="F5750B"/>
              </a:buClr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0000"/>
                </a:solidFill>
              </a:rPr>
              <a:t>Производство и (или) реализация подакцизных товаров (ст. 181 НК РФ)</a:t>
            </a:r>
          </a:p>
          <a:p>
            <a:pPr marL="650641" lvl="1" indent="-171450">
              <a:lnSpc>
                <a:spcPts val="2000"/>
              </a:lnSpc>
              <a:buClr>
                <a:srgbClr val="F5750B"/>
              </a:buClr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0000"/>
                </a:solidFill>
              </a:rPr>
              <a:t>Добыча (или) реализация полезных ископаемых </a:t>
            </a:r>
            <a:br>
              <a:rPr lang="ru-RU" sz="1400" dirty="0">
                <a:solidFill>
                  <a:srgbClr val="000000"/>
                </a:solidFill>
              </a:rPr>
            </a:br>
            <a:r>
              <a:rPr lang="ru-RU" sz="1400" dirty="0">
                <a:solidFill>
                  <a:srgbClr val="000000"/>
                </a:solidFill>
              </a:rPr>
              <a:t>(ст. 337 НК РФ), за исключением общераспространенных</a:t>
            </a:r>
          </a:p>
        </p:txBody>
      </p:sp>
    </p:spTree>
    <p:extLst>
      <p:ext uri="{BB962C8B-B14F-4D97-AF65-F5344CB8AC3E}">
        <p14:creationId xmlns:p14="http://schemas.microsoft.com/office/powerpoint/2010/main" val="2029917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4799" y="228781"/>
            <a:ext cx="9577660" cy="698685"/>
          </a:xfrm>
        </p:spPr>
        <p:txBody>
          <a:bodyPr/>
          <a:lstStyle/>
          <a:p>
            <a:r>
              <a:rPr lang="ru-RU" sz="2400" dirty="0"/>
              <a:t>Порядок взаимодействия участников лизинговой сделки</a:t>
            </a: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727833"/>
              </p:ext>
            </p:extLst>
          </p:nvPr>
        </p:nvGraphicFramePr>
        <p:xfrm>
          <a:off x="189570" y="2667000"/>
          <a:ext cx="11978616" cy="4882375"/>
        </p:xfrm>
        <a:graphic>
          <a:graphicData uri="http://schemas.openxmlformats.org/drawingml/2006/table">
            <a:tbl>
              <a:tblPr/>
              <a:tblGrid>
                <a:gridCol w="12582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867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867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867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86731">
                  <a:extLst>
                    <a:ext uri="{9D8B030D-6E8A-4147-A177-3AD203B41FA5}">
                      <a16:colId xmlns:a16="http://schemas.microsoft.com/office/drawing/2014/main" xmlns="" val="3351217519"/>
                    </a:ext>
                  </a:extLst>
                </a:gridCol>
                <a:gridCol w="173037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8430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2793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Описание</a:t>
                      </a:r>
                      <a:r>
                        <a:rPr lang="ru-RU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этапа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10933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Лизингополучатель направляет предварительную Анкету</a:t>
                      </a:r>
                      <a:r>
                        <a:rPr lang="en-US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заявку** в РЛК</a:t>
                      </a:r>
                      <a:endParaRPr lang="en-US" sz="1200" kern="1200" dirty="0">
                        <a:solidFill>
                          <a:srgbClr val="31313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10933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313131"/>
                          </a:solidFill>
                        </a:rPr>
                        <a:t>Лизингополучатель</a:t>
                      </a:r>
                      <a:r>
                        <a:rPr lang="ru-RU" sz="1200" baseline="0" dirty="0">
                          <a:solidFill>
                            <a:srgbClr val="313131"/>
                          </a:solidFill>
                        </a:rPr>
                        <a:t> при содействии </a:t>
                      </a:r>
                      <a:r>
                        <a:rPr lang="ru-RU" sz="1200" dirty="0">
                          <a:solidFill>
                            <a:srgbClr val="313131"/>
                          </a:solidFill>
                        </a:rPr>
                        <a:t>Клиентского</a:t>
                      </a:r>
                      <a:r>
                        <a:rPr lang="ru-RU" sz="1200" baseline="0" dirty="0">
                          <a:solidFill>
                            <a:srgbClr val="313131"/>
                          </a:solidFill>
                        </a:rPr>
                        <a:t> менеджера РЛК собирает полный пакет документов, включая формирование расширенной анкеты лизингополучателя</a:t>
                      </a:r>
                      <a:endParaRPr lang="ru-RU" sz="1200" dirty="0">
                        <a:solidFill>
                          <a:srgbClr val="31313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10933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РЛК проводит переговоры</a:t>
                      </a:r>
                      <a:r>
                        <a:rPr lang="ru-RU" sz="1200" kern="1200" baseline="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 с поставщиком/ производителем предмета лизинга, осуществляет согласование условий поставки</a:t>
                      </a:r>
                      <a:endParaRPr lang="en-US" sz="1200" kern="1200" dirty="0">
                        <a:solidFill>
                          <a:srgbClr val="31313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10933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РЛК проводит</a:t>
                      </a:r>
                      <a:r>
                        <a:rPr lang="ru-RU" sz="1200" kern="1200" baseline="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 кредитный </a:t>
                      </a: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Лизингополучателя, Поставщика, Производителя </a:t>
                      </a:r>
                      <a:r>
                        <a:rPr lang="ru-RU" sz="1200" kern="1200" baseline="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предмета лизинга</a:t>
                      </a: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 и предмета</a:t>
                      </a:r>
                      <a:r>
                        <a:rPr lang="ru-RU" sz="1200" kern="1200" baseline="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 лизинга</a:t>
                      </a:r>
                      <a:endParaRPr lang="en-US" sz="1200" kern="1200" dirty="0">
                        <a:solidFill>
                          <a:srgbClr val="31313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10933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Стороны сделки дистанционно или очно подписывают договора</a:t>
                      </a:r>
                      <a:r>
                        <a:rPr lang="ru-RU" sz="1200" kern="1200" baseline="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 лизинга и договора купли-продажи предмета лизинга</a:t>
                      </a:r>
                      <a:endParaRPr lang="en-US" sz="1200" kern="1200" dirty="0">
                        <a:solidFill>
                          <a:srgbClr val="31313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10933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Стороны сделки подписывают Акт приема передачи </a:t>
                      </a:r>
                      <a:r>
                        <a:rPr lang="ru-RU" sz="1200" kern="1200" baseline="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предмета лизинга</a:t>
                      </a:r>
                      <a:endParaRPr lang="en-US" sz="1200" kern="1200" dirty="0">
                        <a:solidFill>
                          <a:srgbClr val="31313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03019">
                <a:tc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Участники</a:t>
                      </a:r>
                      <a:r>
                        <a:rPr lang="ru-RU" sz="1200" b="1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процесса</a:t>
                      </a:r>
                      <a:endParaRPr lang="ru-RU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1093324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Лизингополучатель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РЛК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Лизингополучатель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РЛК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Лизингополучатель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Поставщик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РЛК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РЛК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Лизингополучатель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Поставщик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РЛК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Лизингополучатель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Поставщик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8775" y="8073489"/>
            <a:ext cx="1180941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/>
              <a:t>** Форма Анкеты-заявки представлена на стр. 5</a:t>
            </a:r>
            <a:endParaRPr lang="en-US" sz="105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1390186" y="1585575"/>
            <a:ext cx="10905890" cy="869552"/>
            <a:chOff x="1237786" y="2576175"/>
            <a:chExt cx="10905890" cy="869552"/>
          </a:xfrm>
        </p:grpSpPr>
        <p:sp>
          <p:nvSpPr>
            <p:cNvPr id="29" name="AutoShape 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237786" y="2576175"/>
              <a:ext cx="2151167" cy="869552"/>
            </a:xfrm>
            <a:prstGeom prst="chevron">
              <a:avLst>
                <a:gd name="adj" fmla="val 34952"/>
              </a:avLst>
            </a:prstGeom>
            <a:solidFill>
              <a:srgbClr val="0070C0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lnSpc>
                  <a:spcPct val="106000"/>
                </a:lnSpc>
              </a:pPr>
              <a:r>
                <a:rPr lang="ru-RU" sz="1200" b="1" dirty="0">
                  <a:solidFill>
                    <a:schemeClr val="bg1"/>
                  </a:solidFill>
                </a:rPr>
                <a:t>Обращение лизингополучателя в РЛК*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AutoShape 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3131169" y="2576175"/>
              <a:ext cx="2008729" cy="869552"/>
            </a:xfrm>
            <a:prstGeom prst="chevron">
              <a:avLst>
                <a:gd name="adj" fmla="val 34975"/>
              </a:avLst>
            </a:prstGeom>
            <a:solidFill>
              <a:srgbClr val="0070C0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lnSpc>
                  <a:spcPct val="106000"/>
                </a:lnSpc>
                <a:defRPr/>
              </a:pPr>
              <a:r>
                <a:rPr lang="ru-RU" sz="1200" b="1" dirty="0">
                  <a:solidFill>
                    <a:schemeClr val="bg1"/>
                  </a:solidFill>
                </a:rPr>
                <a:t>Сбор полного пакета документов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AutoShape 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6633059" y="2576175"/>
              <a:ext cx="2008729" cy="869552"/>
            </a:xfrm>
            <a:prstGeom prst="chevron">
              <a:avLst>
                <a:gd name="adj" fmla="val 34975"/>
              </a:avLst>
            </a:prstGeom>
            <a:solidFill>
              <a:srgbClr val="0070C0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lnSpc>
                  <a:spcPct val="106000"/>
                </a:lnSpc>
                <a:defRPr/>
              </a:pPr>
              <a:r>
                <a:rPr lang="ru-RU" sz="1200" b="1" dirty="0">
                  <a:solidFill>
                    <a:schemeClr val="bg1"/>
                  </a:solidFill>
                </a:rPr>
                <a:t>Кредитный анализ, одобрение сделки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AutoShape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8384004" y="2576175"/>
              <a:ext cx="2008729" cy="869552"/>
            </a:xfrm>
            <a:prstGeom prst="chevron">
              <a:avLst>
                <a:gd name="adj" fmla="val 34975"/>
              </a:avLst>
            </a:prstGeom>
            <a:solidFill>
              <a:srgbClr val="0070C0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lnSpc>
                  <a:spcPct val="106000"/>
                </a:lnSpc>
                <a:defRPr/>
              </a:pPr>
              <a:r>
                <a:rPr lang="ru-RU" sz="1200" b="1" dirty="0">
                  <a:solidFill>
                    <a:schemeClr val="bg1"/>
                  </a:solidFill>
                </a:rPr>
                <a:t>Подписание договоров лизинга и купли-продажи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AutoShap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10134947" y="2576175"/>
              <a:ext cx="2008729" cy="869552"/>
            </a:xfrm>
            <a:prstGeom prst="chevron">
              <a:avLst>
                <a:gd name="adj" fmla="val 34975"/>
              </a:avLst>
            </a:prstGeom>
            <a:solidFill>
              <a:srgbClr val="0070C0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lnSpc>
                  <a:spcPct val="106000"/>
                </a:lnSpc>
                <a:defRPr/>
              </a:pPr>
              <a:r>
                <a:rPr lang="ru-RU" sz="1200" b="1" dirty="0">
                  <a:solidFill>
                    <a:schemeClr val="bg1"/>
                  </a:solidFill>
                </a:rPr>
                <a:t>Поставка предмета лизинга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gray">
            <a:xfrm>
              <a:off x="4882114" y="2576175"/>
              <a:ext cx="2008729" cy="869552"/>
            </a:xfrm>
            <a:prstGeom prst="chevron">
              <a:avLst>
                <a:gd name="adj" fmla="val 34975"/>
              </a:avLst>
            </a:prstGeom>
            <a:solidFill>
              <a:srgbClr val="0070C0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lnSpc>
                  <a:spcPct val="106000"/>
                </a:lnSpc>
                <a:defRPr/>
              </a:pPr>
              <a:r>
                <a:rPr lang="ru-RU" sz="1200" b="1" dirty="0">
                  <a:solidFill>
                    <a:schemeClr val="bg1"/>
                  </a:solidFill>
                </a:rPr>
                <a:t>Согласование условий с поставщиком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9840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Предварительная анкета – заявка для участия в программе коммерческого лизинга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2575" y="1388405"/>
          <a:ext cx="11743525" cy="6699235"/>
        </p:xfrm>
        <a:graphic>
          <a:graphicData uri="http://schemas.openxmlformats.org/drawingml/2006/table">
            <a:tbl>
              <a:tblPr/>
              <a:tblGrid>
                <a:gridCol w="9176635">
                  <a:extLst>
                    <a:ext uri="{9D8B030D-6E8A-4147-A177-3AD203B41FA5}">
                      <a16:colId xmlns:a16="http://schemas.microsoft.com/office/drawing/2014/main" xmlns="" val="3299156904"/>
                    </a:ext>
                  </a:extLst>
                </a:gridCol>
                <a:gridCol w="1283445">
                  <a:extLst>
                    <a:ext uri="{9D8B030D-6E8A-4147-A177-3AD203B41FA5}">
                      <a16:colId xmlns:a16="http://schemas.microsoft.com/office/drawing/2014/main" xmlns="" val="281742779"/>
                    </a:ext>
                  </a:extLst>
                </a:gridCol>
                <a:gridCol w="1283445">
                  <a:extLst>
                    <a:ext uri="{9D8B030D-6E8A-4147-A177-3AD203B41FA5}">
                      <a16:colId xmlns:a16="http://schemas.microsoft.com/office/drawing/2014/main" xmlns="" val="1285080397"/>
                    </a:ext>
                  </a:extLst>
                </a:gridCol>
              </a:tblGrid>
              <a:tr h="1762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Источник получения информации о программе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5987535"/>
                  </a:ext>
                </a:extLst>
              </a:tr>
              <a:tr h="17626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1. Общая информация о клиенте: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0260982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наименование Клиента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4742948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ИНН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8868653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ФИО и должность контактного лица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3690839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телефон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5401356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мобильный телефон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4236075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адрес </a:t>
                      </a:r>
                      <a:r>
                        <a:rPr lang="en-US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web </a:t>
                      </a:r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сайта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8975348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адрес электронной почты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3132286"/>
                  </a:ext>
                </a:extLst>
              </a:tr>
              <a:tr h="17626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2. Общие сведения о результатах финансово-хозяйственной деятельности: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9673642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Размер годовой выручки за последний отчетный год  (тыс. 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8744393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чистая прибыль за последний отчетный год (тыс. 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9581762"/>
                  </a:ext>
                </a:extLst>
              </a:tr>
              <a:tr h="3199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Размер выручки за актуальный отчетный период текущего года (с 1 января до  последней отчетной даты) (тыс. 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1375926"/>
                  </a:ext>
                </a:extLst>
              </a:tr>
              <a:tr h="3199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Чистая прибыль за актуальный отчетный период текущего года (с 1 января до  последней отчетной даты) (тыс. 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1837248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Валюта баланса (активы всего) на последнюю отчетную дату текущего года (тыс. 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186992"/>
                  </a:ext>
                </a:extLst>
              </a:tr>
              <a:tr h="35037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3. Имеются ли за 3 истекших календарных года и в течение текущего календарного года в структуре выручки (по основному виду деятельности и/или прочих доходов) доходы, связанные с: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6513638"/>
                  </a:ext>
                </a:extLst>
              </a:tr>
              <a:tr h="5331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производством и (или) реализацией подакцизных товаров, а также добычей и (или) реализацией полезных ископаемых, за исключением общераспространенных полезных ископаемых (в соответствии с региональным перечнем видов полезных ископаемых, относимых к общераспространенным)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7382097"/>
                  </a:ext>
                </a:extLst>
              </a:tr>
              <a:tr h="17626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4. Планируемый предмет лизинга: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7233852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наименование предмета лизинга 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4633201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наименование производителя предмета лизинга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4892297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страна производства предмета лизинга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223832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поставщик предмета лизинга (наименование)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1946139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количество единиц предмета лизинга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9231272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цена за единицу предмета лизинга (тыс. 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0205211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общая стоимость предметов лизинга (тыс.руб.)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2343498"/>
                  </a:ext>
                </a:extLst>
              </a:tr>
              <a:tr h="17626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5. Ожидаемые условия по лизинговой сделке: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5871583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размер аванса (в процентах от стоимости предмета лизинга, не менее 15%)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4524847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срок (в месяцах)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27359545"/>
                  </a:ext>
                </a:extLst>
              </a:tr>
              <a:tr h="17626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6. Ожидаемые сроки: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6927693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заключения договора купли-продажи (месяц, год)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0262682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подписания акта приема-передачи предмета лизинга (месяц, год)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49946368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93053" y="8087640"/>
            <a:ext cx="122154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Calibri Light" panose="020F0302020204030204" pitchFamily="34" charset="0"/>
              </a:rPr>
              <a:t>Заполненную анкету необходимо направить по адресу: </a:t>
            </a:r>
            <a:r>
              <a:rPr lang="en-US" sz="2400" b="1" u="sng" dirty="0">
                <a:latin typeface="Calibri Light" panose="020F0302020204030204" pitchFamily="34" charset="0"/>
              </a:rPr>
              <a:t>sales</a:t>
            </a:r>
            <a:r>
              <a:rPr lang="ru-RU" sz="2400" b="1" u="sng" dirty="0">
                <a:latin typeface="Calibri Light" panose="020F03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@</a:t>
            </a:r>
            <a:r>
              <a:rPr lang="en-US" sz="2400" b="1" u="sng" dirty="0" err="1">
                <a:latin typeface="Calibri Light" panose="020F03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rlcrt</a:t>
            </a:r>
            <a:r>
              <a:rPr lang="ru-RU" sz="2400" b="1" u="sng" dirty="0">
                <a:latin typeface="Calibri Light" panose="020F03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.ru</a:t>
            </a:r>
            <a:r>
              <a:rPr lang="ru-RU" sz="2400" b="1" u="sng" dirty="0">
                <a:latin typeface="Calibri Light" panose="020F0302020204030204" pitchFamily="34" charset="0"/>
              </a:rPr>
              <a:t> </a:t>
            </a:r>
            <a:r>
              <a:rPr lang="ru-RU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6483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Заголовок 1"/>
          <p:cNvSpPr>
            <a:spLocks noGrp="1"/>
          </p:cNvSpPr>
          <p:nvPr>
            <p:ph type="title"/>
          </p:nvPr>
        </p:nvSpPr>
        <p:spPr>
          <a:xfrm>
            <a:off x="2844799" y="228781"/>
            <a:ext cx="9409903" cy="698685"/>
          </a:xfrm>
        </p:spPr>
        <p:txBody>
          <a:bodyPr/>
          <a:lstStyle/>
          <a:p>
            <a:r>
              <a:rPr lang="ru-RU" sz="2400" dirty="0"/>
              <a:t>Контактная информация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4601" y="1482068"/>
            <a:ext cx="7628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АО «РЛК Республики Татарстан»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57414" y="1854894"/>
            <a:ext cx="335461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73148" y="1503659"/>
            <a:ext cx="687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Дочерняя лизинговая компания АО «Корпорация «МСП»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3927475" y="1854894"/>
            <a:ext cx="832722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Прямоугольник 147"/>
          <p:cNvSpPr/>
          <p:nvPr/>
        </p:nvSpPr>
        <p:spPr>
          <a:xfrm>
            <a:off x="4125833" y="2086161"/>
            <a:ext cx="3204000" cy="2741360"/>
          </a:xfrm>
          <a:prstGeom prst="rect">
            <a:avLst/>
          </a:prstGeom>
          <a:solidFill>
            <a:srgbClr val="E7F5FE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119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4202637" y="2190759"/>
            <a:ext cx="3127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600" b="1" dirty="0">
                <a:solidFill>
                  <a:srgbClr val="1F4E79"/>
                </a:solidFill>
              </a:rPr>
              <a:t>Баздрева </a:t>
            </a:r>
            <a:r>
              <a:rPr lang="en-US" sz="1600" b="1" dirty="0">
                <a:solidFill>
                  <a:srgbClr val="1F4E79"/>
                </a:solidFill>
              </a:rPr>
              <a:t/>
            </a:r>
            <a:br>
              <a:rPr lang="en-US" sz="1600" b="1" dirty="0">
                <a:solidFill>
                  <a:srgbClr val="1F4E79"/>
                </a:solidFill>
              </a:rPr>
            </a:br>
            <a:r>
              <a:rPr lang="ru-RU" sz="1600" b="1" dirty="0">
                <a:solidFill>
                  <a:srgbClr val="1F4E79"/>
                </a:solidFill>
              </a:rPr>
              <a:t>Алена Александровна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4188186" y="3631184"/>
            <a:ext cx="2946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srgbClr val="0070C0"/>
                </a:solidFill>
                <a:hlinkClick r:id="rId2"/>
              </a:rPr>
              <a:t>Abazdreva@rlcrt.ru</a:t>
            </a:r>
            <a:endParaRPr lang="en-US" sz="1400" dirty="0">
              <a:solidFill>
                <a:srgbClr val="0070C0"/>
              </a:solidFill>
            </a:endParaRPr>
          </a:p>
          <a:p>
            <a:pPr lvl="0"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Тел.: +7 </a:t>
            </a:r>
            <a:r>
              <a:rPr lang="ru-RU" sz="1400" dirty="0">
                <a:solidFill>
                  <a:srgbClr val="000000"/>
                </a:solidFill>
              </a:rPr>
              <a:t>(843) 524-72-32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4188185" y="2722373"/>
            <a:ext cx="3141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000000"/>
                </a:solidFill>
              </a:rPr>
              <a:t>Заместитель г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енерального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директора </a:t>
            </a:r>
            <a:b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АО «РЛК Республики Татарстан»</a:t>
            </a:r>
          </a:p>
        </p:txBody>
      </p:sp>
      <p:sp>
        <p:nvSpPr>
          <p:cNvPr id="161" name="Прямоугольник 160"/>
          <p:cNvSpPr/>
          <p:nvPr/>
        </p:nvSpPr>
        <p:spPr>
          <a:xfrm>
            <a:off x="8040302" y="2086161"/>
            <a:ext cx="3204000" cy="2741360"/>
          </a:xfrm>
          <a:prstGeom prst="rect">
            <a:avLst/>
          </a:prstGeom>
          <a:solidFill>
            <a:srgbClr val="E7F5FE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119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8117106" y="2190759"/>
            <a:ext cx="3127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600" b="1" dirty="0">
                <a:solidFill>
                  <a:srgbClr val="1F4E79"/>
                </a:solidFill>
              </a:rPr>
              <a:t>Тимофеев Александр Владимирович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8102655" y="3631184"/>
            <a:ext cx="314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atimofeev@rlcrt.ru</a:t>
            </a:r>
            <a:endParaRPr lang="ru-RU" sz="1400" dirty="0">
              <a:solidFill>
                <a:srgbClr val="0070C0"/>
              </a:solidFill>
            </a:endParaRPr>
          </a:p>
          <a:p>
            <a:pPr lvl="0"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Тел.: </a:t>
            </a:r>
            <a:r>
              <a:rPr lang="ru-RU" sz="1400" dirty="0">
                <a:solidFill>
                  <a:srgbClr val="000000"/>
                </a:solidFill>
              </a:rPr>
              <a:t>8 (843) 524-72-32 (доб.301)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8102654" y="2722373"/>
            <a:ext cx="3141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000000"/>
                </a:solidFill>
              </a:rPr>
              <a:t>Директор департамента продаж </a:t>
            </a:r>
            <a:endParaRPr lang="en-US" sz="1200" dirty="0">
              <a:solidFill>
                <a:srgbClr val="00000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000000"/>
                </a:solidFill>
              </a:rPr>
              <a:t>АО «РЛК Республики Татарстан»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4125833" y="5094839"/>
            <a:ext cx="3204000" cy="2741360"/>
          </a:xfrm>
          <a:prstGeom prst="rect">
            <a:avLst/>
          </a:prstGeom>
          <a:solidFill>
            <a:srgbClr val="E7F5FE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119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4202637" y="5199437"/>
            <a:ext cx="3127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Москвин Анатолий Валерьевич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4188186" y="6639862"/>
            <a:ext cx="3087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u="sng" dirty="0">
                <a:solidFill>
                  <a:srgbClr val="0070C0"/>
                </a:solidFill>
              </a:rPr>
              <a:t>amoskvin@rlcrt.ru</a:t>
            </a:r>
          </a:p>
          <a:p>
            <a:pPr lvl="0"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Тел.: +7 (</a:t>
            </a:r>
            <a:r>
              <a:rPr lang="ru-RU" sz="1400" dirty="0">
                <a:solidFill>
                  <a:srgbClr val="000000"/>
                </a:solidFill>
              </a:rPr>
              <a:t>843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 </a:t>
            </a:r>
            <a:r>
              <a:rPr lang="ru-RU" sz="1400" dirty="0">
                <a:solidFill>
                  <a:srgbClr val="000000"/>
                </a:solidFill>
              </a:rPr>
              <a:t>524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</a:t>
            </a:r>
            <a:r>
              <a:rPr lang="ru-RU" sz="1400" dirty="0">
                <a:solidFill>
                  <a:srgbClr val="000000"/>
                </a:solidFill>
              </a:rPr>
              <a:t>7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32 (доб.304)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4188185" y="5731051"/>
            <a:ext cx="31416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Клиентский менеджер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департамента продаж</a:t>
            </a:r>
            <a:b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АО «РЛК</a:t>
            </a:r>
            <a:r>
              <a:rPr lang="ru-RU" sz="1200" dirty="0">
                <a:solidFill>
                  <a:srgbClr val="000000"/>
                </a:solidFill>
              </a:rPr>
              <a:t> Республики Татарстан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»</a:t>
            </a:r>
          </a:p>
        </p:txBody>
      </p:sp>
      <p:grpSp>
        <p:nvGrpSpPr>
          <p:cNvPr id="186" name="Group 296"/>
          <p:cNvGrpSpPr/>
          <p:nvPr/>
        </p:nvGrpSpPr>
        <p:grpSpPr>
          <a:xfrm>
            <a:off x="4288538" y="4202457"/>
            <a:ext cx="276050" cy="276052"/>
            <a:chOff x="4821238" y="13063538"/>
            <a:chExt cx="496888" cy="496888"/>
          </a:xfrm>
          <a:solidFill>
            <a:srgbClr val="F5750B"/>
          </a:solidFill>
        </p:grpSpPr>
        <p:sp>
          <p:nvSpPr>
            <p:cNvPr id="187" name="Freeform 713"/>
            <p:cNvSpPr>
              <a:spLocks noEditPoints="1"/>
            </p:cNvSpPr>
            <p:nvPr/>
          </p:nvSpPr>
          <p:spPr bwMode="auto">
            <a:xfrm>
              <a:off x="4821238" y="13063538"/>
              <a:ext cx="496888" cy="496888"/>
            </a:xfrm>
            <a:custGeom>
              <a:avLst/>
              <a:gdLst>
                <a:gd name="T0" fmla="*/ 85 w 170"/>
                <a:gd name="T1" fmla="*/ 170 h 170"/>
                <a:gd name="T2" fmla="*/ 0 w 170"/>
                <a:gd name="T3" fmla="*/ 85 h 170"/>
                <a:gd name="T4" fmla="*/ 85 w 170"/>
                <a:gd name="T5" fmla="*/ 0 h 170"/>
                <a:gd name="T6" fmla="*/ 170 w 170"/>
                <a:gd name="T7" fmla="*/ 85 h 170"/>
                <a:gd name="T8" fmla="*/ 85 w 170"/>
                <a:gd name="T9" fmla="*/ 170 h 170"/>
                <a:gd name="T10" fmla="*/ 85 w 170"/>
                <a:gd name="T11" fmla="*/ 12 h 170"/>
                <a:gd name="T12" fmla="*/ 12 w 170"/>
                <a:gd name="T13" fmla="*/ 85 h 170"/>
                <a:gd name="T14" fmla="*/ 85 w 170"/>
                <a:gd name="T15" fmla="*/ 158 h 170"/>
                <a:gd name="T16" fmla="*/ 158 w 170"/>
                <a:gd name="T17" fmla="*/ 85 h 170"/>
                <a:gd name="T18" fmla="*/ 85 w 170"/>
                <a:gd name="T19" fmla="*/ 1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0">
                  <a:moveTo>
                    <a:pt x="85" y="170"/>
                  </a:moveTo>
                  <a:cubicBezTo>
                    <a:pt x="38" y="170"/>
                    <a:pt x="0" y="132"/>
                    <a:pt x="0" y="85"/>
                  </a:cubicBezTo>
                  <a:cubicBezTo>
                    <a:pt x="0" y="38"/>
                    <a:pt x="38" y="0"/>
                    <a:pt x="85" y="0"/>
                  </a:cubicBezTo>
                  <a:cubicBezTo>
                    <a:pt x="132" y="0"/>
                    <a:pt x="170" y="38"/>
                    <a:pt x="170" y="85"/>
                  </a:cubicBezTo>
                  <a:cubicBezTo>
                    <a:pt x="170" y="132"/>
                    <a:pt x="132" y="170"/>
                    <a:pt x="85" y="170"/>
                  </a:cubicBezTo>
                  <a:close/>
                  <a:moveTo>
                    <a:pt x="85" y="12"/>
                  </a:moveTo>
                  <a:cubicBezTo>
                    <a:pt x="45" y="12"/>
                    <a:pt x="12" y="45"/>
                    <a:pt x="12" y="85"/>
                  </a:cubicBezTo>
                  <a:cubicBezTo>
                    <a:pt x="12" y="125"/>
                    <a:pt x="45" y="158"/>
                    <a:pt x="85" y="158"/>
                  </a:cubicBezTo>
                  <a:cubicBezTo>
                    <a:pt x="125" y="158"/>
                    <a:pt x="158" y="125"/>
                    <a:pt x="158" y="85"/>
                  </a:cubicBezTo>
                  <a:cubicBezTo>
                    <a:pt x="158" y="45"/>
                    <a:pt x="125" y="12"/>
                    <a:pt x="8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88" name="Freeform 714"/>
            <p:cNvSpPr>
              <a:spLocks noEditPoints="1"/>
            </p:cNvSpPr>
            <p:nvPr/>
          </p:nvSpPr>
          <p:spPr bwMode="auto">
            <a:xfrm>
              <a:off x="4926013" y="13063538"/>
              <a:ext cx="284163" cy="496888"/>
            </a:xfrm>
            <a:custGeom>
              <a:avLst/>
              <a:gdLst>
                <a:gd name="T0" fmla="*/ 49 w 97"/>
                <a:gd name="T1" fmla="*/ 170 h 170"/>
                <a:gd name="T2" fmla="*/ 0 w 97"/>
                <a:gd name="T3" fmla="*/ 85 h 170"/>
                <a:gd name="T4" fmla="*/ 49 w 97"/>
                <a:gd name="T5" fmla="*/ 0 h 170"/>
                <a:gd name="T6" fmla="*/ 97 w 97"/>
                <a:gd name="T7" fmla="*/ 85 h 170"/>
                <a:gd name="T8" fmla="*/ 49 w 97"/>
                <a:gd name="T9" fmla="*/ 170 h 170"/>
                <a:gd name="T10" fmla="*/ 49 w 97"/>
                <a:gd name="T11" fmla="*/ 12 h 170"/>
                <a:gd name="T12" fmla="*/ 12 w 97"/>
                <a:gd name="T13" fmla="*/ 85 h 170"/>
                <a:gd name="T14" fmla="*/ 49 w 97"/>
                <a:gd name="T15" fmla="*/ 158 h 170"/>
                <a:gd name="T16" fmla="*/ 85 w 97"/>
                <a:gd name="T17" fmla="*/ 85 h 170"/>
                <a:gd name="T18" fmla="*/ 49 w 97"/>
                <a:gd name="T19" fmla="*/ 1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170">
                  <a:moveTo>
                    <a:pt x="49" y="170"/>
                  </a:moveTo>
                  <a:cubicBezTo>
                    <a:pt x="22" y="170"/>
                    <a:pt x="0" y="133"/>
                    <a:pt x="0" y="85"/>
                  </a:cubicBezTo>
                  <a:cubicBezTo>
                    <a:pt x="0" y="37"/>
                    <a:pt x="22" y="0"/>
                    <a:pt x="49" y="0"/>
                  </a:cubicBezTo>
                  <a:cubicBezTo>
                    <a:pt x="76" y="0"/>
                    <a:pt x="97" y="37"/>
                    <a:pt x="97" y="85"/>
                  </a:cubicBezTo>
                  <a:cubicBezTo>
                    <a:pt x="97" y="133"/>
                    <a:pt x="76" y="170"/>
                    <a:pt x="49" y="170"/>
                  </a:cubicBezTo>
                  <a:close/>
                  <a:moveTo>
                    <a:pt x="49" y="12"/>
                  </a:moveTo>
                  <a:cubicBezTo>
                    <a:pt x="29" y="12"/>
                    <a:pt x="12" y="46"/>
                    <a:pt x="12" y="85"/>
                  </a:cubicBezTo>
                  <a:cubicBezTo>
                    <a:pt x="12" y="125"/>
                    <a:pt x="29" y="158"/>
                    <a:pt x="49" y="158"/>
                  </a:cubicBezTo>
                  <a:cubicBezTo>
                    <a:pt x="69" y="158"/>
                    <a:pt x="85" y="125"/>
                    <a:pt x="85" y="85"/>
                  </a:cubicBezTo>
                  <a:cubicBezTo>
                    <a:pt x="85" y="46"/>
                    <a:pt x="69" y="12"/>
                    <a:pt x="4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89" name="Freeform 715"/>
            <p:cNvSpPr>
              <a:spLocks/>
            </p:cNvSpPr>
            <p:nvPr/>
          </p:nvSpPr>
          <p:spPr bwMode="auto">
            <a:xfrm>
              <a:off x="4821238" y="13292138"/>
              <a:ext cx="496888" cy="34925"/>
            </a:xfrm>
            <a:custGeom>
              <a:avLst/>
              <a:gdLst>
                <a:gd name="T0" fmla="*/ 164 w 170"/>
                <a:gd name="T1" fmla="*/ 12 h 12"/>
                <a:gd name="T2" fmla="*/ 6 w 170"/>
                <a:gd name="T3" fmla="*/ 12 h 12"/>
                <a:gd name="T4" fmla="*/ 0 w 170"/>
                <a:gd name="T5" fmla="*/ 6 h 12"/>
                <a:gd name="T6" fmla="*/ 6 w 170"/>
                <a:gd name="T7" fmla="*/ 0 h 12"/>
                <a:gd name="T8" fmla="*/ 164 w 170"/>
                <a:gd name="T9" fmla="*/ 0 h 12"/>
                <a:gd name="T10" fmla="*/ 170 w 170"/>
                <a:gd name="T11" fmla="*/ 6 h 12"/>
                <a:gd name="T12" fmla="*/ 164 w 17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2">
                  <a:moveTo>
                    <a:pt x="16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7" y="0"/>
                    <a:pt x="170" y="3"/>
                    <a:pt x="170" y="6"/>
                  </a:cubicBezTo>
                  <a:cubicBezTo>
                    <a:pt x="170" y="10"/>
                    <a:pt x="167" y="12"/>
                    <a:pt x="16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90" name="Freeform 716"/>
            <p:cNvSpPr>
              <a:spLocks/>
            </p:cNvSpPr>
            <p:nvPr/>
          </p:nvSpPr>
          <p:spPr bwMode="auto">
            <a:xfrm>
              <a:off x="4859338" y="13168313"/>
              <a:ext cx="420688" cy="36513"/>
            </a:xfrm>
            <a:custGeom>
              <a:avLst/>
              <a:gdLst>
                <a:gd name="T0" fmla="*/ 138 w 144"/>
                <a:gd name="T1" fmla="*/ 12 h 12"/>
                <a:gd name="T2" fmla="*/ 6 w 144"/>
                <a:gd name="T3" fmla="*/ 12 h 12"/>
                <a:gd name="T4" fmla="*/ 0 w 144"/>
                <a:gd name="T5" fmla="*/ 6 h 12"/>
                <a:gd name="T6" fmla="*/ 6 w 144"/>
                <a:gd name="T7" fmla="*/ 0 h 12"/>
                <a:gd name="T8" fmla="*/ 138 w 144"/>
                <a:gd name="T9" fmla="*/ 0 h 12"/>
                <a:gd name="T10" fmla="*/ 144 w 144"/>
                <a:gd name="T11" fmla="*/ 6 h 12"/>
                <a:gd name="T12" fmla="*/ 138 w 14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">
                  <a:moveTo>
                    <a:pt x="13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10"/>
                    <a:pt x="141" y="12"/>
                    <a:pt x="13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91" name="Freeform 717"/>
            <p:cNvSpPr>
              <a:spLocks/>
            </p:cNvSpPr>
            <p:nvPr/>
          </p:nvSpPr>
          <p:spPr bwMode="auto">
            <a:xfrm>
              <a:off x="4856163" y="13417551"/>
              <a:ext cx="427038" cy="34925"/>
            </a:xfrm>
            <a:custGeom>
              <a:avLst/>
              <a:gdLst>
                <a:gd name="T0" fmla="*/ 140 w 146"/>
                <a:gd name="T1" fmla="*/ 12 h 12"/>
                <a:gd name="T2" fmla="*/ 6 w 146"/>
                <a:gd name="T3" fmla="*/ 12 h 12"/>
                <a:gd name="T4" fmla="*/ 0 w 146"/>
                <a:gd name="T5" fmla="*/ 6 h 12"/>
                <a:gd name="T6" fmla="*/ 6 w 146"/>
                <a:gd name="T7" fmla="*/ 0 h 12"/>
                <a:gd name="T8" fmla="*/ 140 w 146"/>
                <a:gd name="T9" fmla="*/ 0 h 12"/>
                <a:gd name="T10" fmla="*/ 146 w 146"/>
                <a:gd name="T11" fmla="*/ 6 h 12"/>
                <a:gd name="T12" fmla="*/ 140 w 146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12">
                  <a:moveTo>
                    <a:pt x="140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3" y="0"/>
                    <a:pt x="146" y="2"/>
                    <a:pt x="146" y="6"/>
                  </a:cubicBezTo>
                  <a:cubicBezTo>
                    <a:pt x="146" y="9"/>
                    <a:pt x="143" y="12"/>
                    <a:pt x="14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92" name="Freeform 718"/>
            <p:cNvSpPr>
              <a:spLocks/>
            </p:cNvSpPr>
            <p:nvPr/>
          </p:nvSpPr>
          <p:spPr bwMode="auto">
            <a:xfrm>
              <a:off x="5051425" y="13063538"/>
              <a:ext cx="36513" cy="496888"/>
            </a:xfrm>
            <a:custGeom>
              <a:avLst/>
              <a:gdLst>
                <a:gd name="T0" fmla="*/ 6 w 12"/>
                <a:gd name="T1" fmla="*/ 170 h 170"/>
                <a:gd name="T2" fmla="*/ 0 w 12"/>
                <a:gd name="T3" fmla="*/ 164 h 170"/>
                <a:gd name="T4" fmla="*/ 0 w 12"/>
                <a:gd name="T5" fmla="*/ 6 h 170"/>
                <a:gd name="T6" fmla="*/ 6 w 12"/>
                <a:gd name="T7" fmla="*/ 0 h 170"/>
                <a:gd name="T8" fmla="*/ 12 w 12"/>
                <a:gd name="T9" fmla="*/ 6 h 170"/>
                <a:gd name="T10" fmla="*/ 12 w 12"/>
                <a:gd name="T11" fmla="*/ 164 h 170"/>
                <a:gd name="T12" fmla="*/ 6 w 12"/>
                <a:gd name="T1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70">
                  <a:moveTo>
                    <a:pt x="6" y="170"/>
                  </a:moveTo>
                  <a:cubicBezTo>
                    <a:pt x="2" y="170"/>
                    <a:pt x="0" y="167"/>
                    <a:pt x="0" y="1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64"/>
                    <a:pt x="12" y="164"/>
                    <a:pt x="12" y="164"/>
                  </a:cubicBezTo>
                  <a:cubicBezTo>
                    <a:pt x="12" y="167"/>
                    <a:pt x="9" y="170"/>
                    <a:pt x="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193" name="TextBox 192"/>
          <p:cNvSpPr txBox="1"/>
          <p:nvPr/>
        </p:nvSpPr>
        <p:spPr>
          <a:xfrm>
            <a:off x="4622813" y="4185270"/>
            <a:ext cx="1745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F5750B"/>
                </a:solidFill>
              </a:rPr>
              <a:t>www.rlcrt.ru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F5750B"/>
              </a:solidFill>
              <a:effectLst/>
              <a:uLnTx/>
              <a:uFillTx/>
            </a:endParaRPr>
          </a:p>
        </p:txBody>
      </p:sp>
      <p:grpSp>
        <p:nvGrpSpPr>
          <p:cNvPr id="202" name="Group 296"/>
          <p:cNvGrpSpPr/>
          <p:nvPr/>
        </p:nvGrpSpPr>
        <p:grpSpPr>
          <a:xfrm>
            <a:off x="8218280" y="4202457"/>
            <a:ext cx="276050" cy="276052"/>
            <a:chOff x="4821238" y="13063538"/>
            <a:chExt cx="496888" cy="496888"/>
          </a:xfrm>
          <a:solidFill>
            <a:srgbClr val="F5750B"/>
          </a:solidFill>
        </p:grpSpPr>
        <p:sp>
          <p:nvSpPr>
            <p:cNvPr id="203" name="Freeform 713"/>
            <p:cNvSpPr>
              <a:spLocks noEditPoints="1"/>
            </p:cNvSpPr>
            <p:nvPr/>
          </p:nvSpPr>
          <p:spPr bwMode="auto">
            <a:xfrm>
              <a:off x="4821238" y="13063538"/>
              <a:ext cx="496888" cy="496888"/>
            </a:xfrm>
            <a:custGeom>
              <a:avLst/>
              <a:gdLst>
                <a:gd name="T0" fmla="*/ 85 w 170"/>
                <a:gd name="T1" fmla="*/ 170 h 170"/>
                <a:gd name="T2" fmla="*/ 0 w 170"/>
                <a:gd name="T3" fmla="*/ 85 h 170"/>
                <a:gd name="T4" fmla="*/ 85 w 170"/>
                <a:gd name="T5" fmla="*/ 0 h 170"/>
                <a:gd name="T6" fmla="*/ 170 w 170"/>
                <a:gd name="T7" fmla="*/ 85 h 170"/>
                <a:gd name="T8" fmla="*/ 85 w 170"/>
                <a:gd name="T9" fmla="*/ 170 h 170"/>
                <a:gd name="T10" fmla="*/ 85 w 170"/>
                <a:gd name="T11" fmla="*/ 12 h 170"/>
                <a:gd name="T12" fmla="*/ 12 w 170"/>
                <a:gd name="T13" fmla="*/ 85 h 170"/>
                <a:gd name="T14" fmla="*/ 85 w 170"/>
                <a:gd name="T15" fmla="*/ 158 h 170"/>
                <a:gd name="T16" fmla="*/ 158 w 170"/>
                <a:gd name="T17" fmla="*/ 85 h 170"/>
                <a:gd name="T18" fmla="*/ 85 w 170"/>
                <a:gd name="T19" fmla="*/ 1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0">
                  <a:moveTo>
                    <a:pt x="85" y="170"/>
                  </a:moveTo>
                  <a:cubicBezTo>
                    <a:pt x="38" y="170"/>
                    <a:pt x="0" y="132"/>
                    <a:pt x="0" y="85"/>
                  </a:cubicBezTo>
                  <a:cubicBezTo>
                    <a:pt x="0" y="38"/>
                    <a:pt x="38" y="0"/>
                    <a:pt x="85" y="0"/>
                  </a:cubicBezTo>
                  <a:cubicBezTo>
                    <a:pt x="132" y="0"/>
                    <a:pt x="170" y="38"/>
                    <a:pt x="170" y="85"/>
                  </a:cubicBezTo>
                  <a:cubicBezTo>
                    <a:pt x="170" y="132"/>
                    <a:pt x="132" y="170"/>
                    <a:pt x="85" y="170"/>
                  </a:cubicBezTo>
                  <a:close/>
                  <a:moveTo>
                    <a:pt x="85" y="12"/>
                  </a:moveTo>
                  <a:cubicBezTo>
                    <a:pt x="45" y="12"/>
                    <a:pt x="12" y="45"/>
                    <a:pt x="12" y="85"/>
                  </a:cubicBezTo>
                  <a:cubicBezTo>
                    <a:pt x="12" y="125"/>
                    <a:pt x="45" y="158"/>
                    <a:pt x="85" y="158"/>
                  </a:cubicBezTo>
                  <a:cubicBezTo>
                    <a:pt x="125" y="158"/>
                    <a:pt x="158" y="125"/>
                    <a:pt x="158" y="85"/>
                  </a:cubicBezTo>
                  <a:cubicBezTo>
                    <a:pt x="158" y="45"/>
                    <a:pt x="125" y="12"/>
                    <a:pt x="8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04" name="Freeform 714"/>
            <p:cNvSpPr>
              <a:spLocks noEditPoints="1"/>
            </p:cNvSpPr>
            <p:nvPr/>
          </p:nvSpPr>
          <p:spPr bwMode="auto">
            <a:xfrm>
              <a:off x="4926013" y="13063538"/>
              <a:ext cx="284163" cy="496888"/>
            </a:xfrm>
            <a:custGeom>
              <a:avLst/>
              <a:gdLst>
                <a:gd name="T0" fmla="*/ 49 w 97"/>
                <a:gd name="T1" fmla="*/ 170 h 170"/>
                <a:gd name="T2" fmla="*/ 0 w 97"/>
                <a:gd name="T3" fmla="*/ 85 h 170"/>
                <a:gd name="T4" fmla="*/ 49 w 97"/>
                <a:gd name="T5" fmla="*/ 0 h 170"/>
                <a:gd name="T6" fmla="*/ 97 w 97"/>
                <a:gd name="T7" fmla="*/ 85 h 170"/>
                <a:gd name="T8" fmla="*/ 49 w 97"/>
                <a:gd name="T9" fmla="*/ 170 h 170"/>
                <a:gd name="T10" fmla="*/ 49 w 97"/>
                <a:gd name="T11" fmla="*/ 12 h 170"/>
                <a:gd name="T12" fmla="*/ 12 w 97"/>
                <a:gd name="T13" fmla="*/ 85 h 170"/>
                <a:gd name="T14" fmla="*/ 49 w 97"/>
                <a:gd name="T15" fmla="*/ 158 h 170"/>
                <a:gd name="T16" fmla="*/ 85 w 97"/>
                <a:gd name="T17" fmla="*/ 85 h 170"/>
                <a:gd name="T18" fmla="*/ 49 w 97"/>
                <a:gd name="T19" fmla="*/ 1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170">
                  <a:moveTo>
                    <a:pt x="49" y="170"/>
                  </a:moveTo>
                  <a:cubicBezTo>
                    <a:pt x="22" y="170"/>
                    <a:pt x="0" y="133"/>
                    <a:pt x="0" y="85"/>
                  </a:cubicBezTo>
                  <a:cubicBezTo>
                    <a:pt x="0" y="37"/>
                    <a:pt x="22" y="0"/>
                    <a:pt x="49" y="0"/>
                  </a:cubicBezTo>
                  <a:cubicBezTo>
                    <a:pt x="76" y="0"/>
                    <a:pt x="97" y="37"/>
                    <a:pt x="97" y="85"/>
                  </a:cubicBezTo>
                  <a:cubicBezTo>
                    <a:pt x="97" y="133"/>
                    <a:pt x="76" y="170"/>
                    <a:pt x="49" y="170"/>
                  </a:cubicBezTo>
                  <a:close/>
                  <a:moveTo>
                    <a:pt x="49" y="12"/>
                  </a:moveTo>
                  <a:cubicBezTo>
                    <a:pt x="29" y="12"/>
                    <a:pt x="12" y="46"/>
                    <a:pt x="12" y="85"/>
                  </a:cubicBezTo>
                  <a:cubicBezTo>
                    <a:pt x="12" y="125"/>
                    <a:pt x="29" y="158"/>
                    <a:pt x="49" y="158"/>
                  </a:cubicBezTo>
                  <a:cubicBezTo>
                    <a:pt x="69" y="158"/>
                    <a:pt x="85" y="125"/>
                    <a:pt x="85" y="85"/>
                  </a:cubicBezTo>
                  <a:cubicBezTo>
                    <a:pt x="85" y="46"/>
                    <a:pt x="69" y="12"/>
                    <a:pt x="4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05" name="Freeform 715"/>
            <p:cNvSpPr>
              <a:spLocks/>
            </p:cNvSpPr>
            <p:nvPr/>
          </p:nvSpPr>
          <p:spPr bwMode="auto">
            <a:xfrm>
              <a:off x="4821238" y="13292138"/>
              <a:ext cx="496888" cy="34925"/>
            </a:xfrm>
            <a:custGeom>
              <a:avLst/>
              <a:gdLst>
                <a:gd name="T0" fmla="*/ 164 w 170"/>
                <a:gd name="T1" fmla="*/ 12 h 12"/>
                <a:gd name="T2" fmla="*/ 6 w 170"/>
                <a:gd name="T3" fmla="*/ 12 h 12"/>
                <a:gd name="T4" fmla="*/ 0 w 170"/>
                <a:gd name="T5" fmla="*/ 6 h 12"/>
                <a:gd name="T6" fmla="*/ 6 w 170"/>
                <a:gd name="T7" fmla="*/ 0 h 12"/>
                <a:gd name="T8" fmla="*/ 164 w 170"/>
                <a:gd name="T9" fmla="*/ 0 h 12"/>
                <a:gd name="T10" fmla="*/ 170 w 170"/>
                <a:gd name="T11" fmla="*/ 6 h 12"/>
                <a:gd name="T12" fmla="*/ 164 w 17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2">
                  <a:moveTo>
                    <a:pt x="16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7" y="0"/>
                    <a:pt x="170" y="3"/>
                    <a:pt x="170" y="6"/>
                  </a:cubicBezTo>
                  <a:cubicBezTo>
                    <a:pt x="170" y="10"/>
                    <a:pt x="167" y="12"/>
                    <a:pt x="16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06" name="Freeform 716"/>
            <p:cNvSpPr>
              <a:spLocks/>
            </p:cNvSpPr>
            <p:nvPr/>
          </p:nvSpPr>
          <p:spPr bwMode="auto">
            <a:xfrm>
              <a:off x="4859338" y="13168313"/>
              <a:ext cx="420688" cy="36513"/>
            </a:xfrm>
            <a:custGeom>
              <a:avLst/>
              <a:gdLst>
                <a:gd name="T0" fmla="*/ 138 w 144"/>
                <a:gd name="T1" fmla="*/ 12 h 12"/>
                <a:gd name="T2" fmla="*/ 6 w 144"/>
                <a:gd name="T3" fmla="*/ 12 h 12"/>
                <a:gd name="T4" fmla="*/ 0 w 144"/>
                <a:gd name="T5" fmla="*/ 6 h 12"/>
                <a:gd name="T6" fmla="*/ 6 w 144"/>
                <a:gd name="T7" fmla="*/ 0 h 12"/>
                <a:gd name="T8" fmla="*/ 138 w 144"/>
                <a:gd name="T9" fmla="*/ 0 h 12"/>
                <a:gd name="T10" fmla="*/ 144 w 144"/>
                <a:gd name="T11" fmla="*/ 6 h 12"/>
                <a:gd name="T12" fmla="*/ 138 w 14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">
                  <a:moveTo>
                    <a:pt x="13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10"/>
                    <a:pt x="141" y="12"/>
                    <a:pt x="13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07" name="Freeform 717"/>
            <p:cNvSpPr>
              <a:spLocks/>
            </p:cNvSpPr>
            <p:nvPr/>
          </p:nvSpPr>
          <p:spPr bwMode="auto">
            <a:xfrm>
              <a:off x="4856163" y="13417551"/>
              <a:ext cx="427038" cy="34925"/>
            </a:xfrm>
            <a:custGeom>
              <a:avLst/>
              <a:gdLst>
                <a:gd name="T0" fmla="*/ 140 w 146"/>
                <a:gd name="T1" fmla="*/ 12 h 12"/>
                <a:gd name="T2" fmla="*/ 6 w 146"/>
                <a:gd name="T3" fmla="*/ 12 h 12"/>
                <a:gd name="T4" fmla="*/ 0 w 146"/>
                <a:gd name="T5" fmla="*/ 6 h 12"/>
                <a:gd name="T6" fmla="*/ 6 w 146"/>
                <a:gd name="T7" fmla="*/ 0 h 12"/>
                <a:gd name="T8" fmla="*/ 140 w 146"/>
                <a:gd name="T9" fmla="*/ 0 h 12"/>
                <a:gd name="T10" fmla="*/ 146 w 146"/>
                <a:gd name="T11" fmla="*/ 6 h 12"/>
                <a:gd name="T12" fmla="*/ 140 w 146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12">
                  <a:moveTo>
                    <a:pt x="140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3" y="0"/>
                    <a:pt x="146" y="2"/>
                    <a:pt x="146" y="6"/>
                  </a:cubicBezTo>
                  <a:cubicBezTo>
                    <a:pt x="146" y="9"/>
                    <a:pt x="143" y="12"/>
                    <a:pt x="14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08" name="Freeform 718"/>
            <p:cNvSpPr>
              <a:spLocks/>
            </p:cNvSpPr>
            <p:nvPr/>
          </p:nvSpPr>
          <p:spPr bwMode="auto">
            <a:xfrm>
              <a:off x="5051425" y="13063538"/>
              <a:ext cx="36513" cy="496888"/>
            </a:xfrm>
            <a:custGeom>
              <a:avLst/>
              <a:gdLst>
                <a:gd name="T0" fmla="*/ 6 w 12"/>
                <a:gd name="T1" fmla="*/ 170 h 170"/>
                <a:gd name="T2" fmla="*/ 0 w 12"/>
                <a:gd name="T3" fmla="*/ 164 h 170"/>
                <a:gd name="T4" fmla="*/ 0 w 12"/>
                <a:gd name="T5" fmla="*/ 6 h 170"/>
                <a:gd name="T6" fmla="*/ 6 w 12"/>
                <a:gd name="T7" fmla="*/ 0 h 170"/>
                <a:gd name="T8" fmla="*/ 12 w 12"/>
                <a:gd name="T9" fmla="*/ 6 h 170"/>
                <a:gd name="T10" fmla="*/ 12 w 12"/>
                <a:gd name="T11" fmla="*/ 164 h 170"/>
                <a:gd name="T12" fmla="*/ 6 w 12"/>
                <a:gd name="T1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70">
                  <a:moveTo>
                    <a:pt x="6" y="170"/>
                  </a:moveTo>
                  <a:cubicBezTo>
                    <a:pt x="2" y="170"/>
                    <a:pt x="0" y="167"/>
                    <a:pt x="0" y="1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64"/>
                    <a:pt x="12" y="164"/>
                    <a:pt x="12" y="164"/>
                  </a:cubicBezTo>
                  <a:cubicBezTo>
                    <a:pt x="12" y="167"/>
                    <a:pt x="9" y="170"/>
                    <a:pt x="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09" name="TextBox 208"/>
          <p:cNvSpPr txBox="1"/>
          <p:nvPr/>
        </p:nvSpPr>
        <p:spPr>
          <a:xfrm>
            <a:off x="8556682" y="4185270"/>
            <a:ext cx="1219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srgbClr val="F5750B"/>
                </a:solidFill>
              </a:rPr>
              <a:t>www.rlcrt.ru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F5750B"/>
              </a:solidFill>
              <a:effectLst/>
              <a:uLnTx/>
              <a:uFillTx/>
            </a:endParaRPr>
          </a:p>
        </p:txBody>
      </p:sp>
      <p:grpSp>
        <p:nvGrpSpPr>
          <p:cNvPr id="225" name="Group 21"/>
          <p:cNvGrpSpPr/>
          <p:nvPr/>
        </p:nvGrpSpPr>
        <p:grpSpPr>
          <a:xfrm>
            <a:off x="4265369" y="4515339"/>
            <a:ext cx="330774" cy="239389"/>
            <a:chOff x="2857501" y="7250113"/>
            <a:chExt cx="528638" cy="382588"/>
          </a:xfrm>
          <a:solidFill>
            <a:srgbClr val="F5750B"/>
          </a:solidFill>
        </p:grpSpPr>
        <p:sp>
          <p:nvSpPr>
            <p:cNvPr id="226" name="Freeform 132"/>
            <p:cNvSpPr>
              <a:spLocks noEditPoints="1"/>
            </p:cNvSpPr>
            <p:nvPr/>
          </p:nvSpPr>
          <p:spPr bwMode="auto">
            <a:xfrm>
              <a:off x="2857501" y="7250113"/>
              <a:ext cx="528638" cy="382588"/>
            </a:xfrm>
            <a:custGeom>
              <a:avLst/>
              <a:gdLst>
                <a:gd name="T0" fmla="*/ 165 w 181"/>
                <a:gd name="T1" fmla="*/ 131 h 131"/>
                <a:gd name="T2" fmla="*/ 16 w 181"/>
                <a:gd name="T3" fmla="*/ 131 h 131"/>
                <a:gd name="T4" fmla="*/ 0 w 181"/>
                <a:gd name="T5" fmla="*/ 115 h 131"/>
                <a:gd name="T6" fmla="*/ 0 w 181"/>
                <a:gd name="T7" fmla="*/ 16 h 131"/>
                <a:gd name="T8" fmla="*/ 16 w 181"/>
                <a:gd name="T9" fmla="*/ 0 h 131"/>
                <a:gd name="T10" fmla="*/ 165 w 181"/>
                <a:gd name="T11" fmla="*/ 0 h 131"/>
                <a:gd name="T12" fmla="*/ 181 w 181"/>
                <a:gd name="T13" fmla="*/ 16 h 131"/>
                <a:gd name="T14" fmla="*/ 181 w 181"/>
                <a:gd name="T15" fmla="*/ 115 h 131"/>
                <a:gd name="T16" fmla="*/ 165 w 181"/>
                <a:gd name="T17" fmla="*/ 131 h 131"/>
                <a:gd name="T18" fmla="*/ 16 w 181"/>
                <a:gd name="T19" fmla="*/ 12 h 131"/>
                <a:gd name="T20" fmla="*/ 12 w 181"/>
                <a:gd name="T21" fmla="*/ 16 h 131"/>
                <a:gd name="T22" fmla="*/ 12 w 181"/>
                <a:gd name="T23" fmla="*/ 115 h 131"/>
                <a:gd name="T24" fmla="*/ 16 w 181"/>
                <a:gd name="T25" fmla="*/ 119 h 131"/>
                <a:gd name="T26" fmla="*/ 165 w 181"/>
                <a:gd name="T27" fmla="*/ 119 h 131"/>
                <a:gd name="T28" fmla="*/ 169 w 181"/>
                <a:gd name="T29" fmla="*/ 115 h 131"/>
                <a:gd name="T30" fmla="*/ 169 w 181"/>
                <a:gd name="T31" fmla="*/ 16 h 131"/>
                <a:gd name="T32" fmla="*/ 165 w 181"/>
                <a:gd name="T33" fmla="*/ 12 h 131"/>
                <a:gd name="T34" fmla="*/ 16 w 181"/>
                <a:gd name="T35" fmla="*/ 1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1" h="131">
                  <a:moveTo>
                    <a:pt x="165" y="131"/>
                  </a:moveTo>
                  <a:cubicBezTo>
                    <a:pt x="16" y="131"/>
                    <a:pt x="16" y="131"/>
                    <a:pt x="16" y="131"/>
                  </a:cubicBezTo>
                  <a:cubicBezTo>
                    <a:pt x="7" y="131"/>
                    <a:pt x="0" y="123"/>
                    <a:pt x="0" y="1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74" y="0"/>
                    <a:pt x="181" y="7"/>
                    <a:pt x="181" y="16"/>
                  </a:cubicBezTo>
                  <a:cubicBezTo>
                    <a:pt x="181" y="115"/>
                    <a:pt x="181" y="115"/>
                    <a:pt x="181" y="115"/>
                  </a:cubicBezTo>
                  <a:cubicBezTo>
                    <a:pt x="181" y="123"/>
                    <a:pt x="174" y="131"/>
                    <a:pt x="165" y="131"/>
                  </a:cubicBezTo>
                  <a:close/>
                  <a:moveTo>
                    <a:pt x="16" y="12"/>
                  </a:moveTo>
                  <a:cubicBezTo>
                    <a:pt x="13" y="12"/>
                    <a:pt x="12" y="14"/>
                    <a:pt x="12" y="16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2" y="117"/>
                    <a:pt x="13" y="119"/>
                    <a:pt x="16" y="119"/>
                  </a:cubicBezTo>
                  <a:cubicBezTo>
                    <a:pt x="165" y="119"/>
                    <a:pt x="165" y="119"/>
                    <a:pt x="165" y="119"/>
                  </a:cubicBezTo>
                  <a:cubicBezTo>
                    <a:pt x="167" y="119"/>
                    <a:pt x="169" y="117"/>
                    <a:pt x="169" y="115"/>
                  </a:cubicBezTo>
                  <a:cubicBezTo>
                    <a:pt x="169" y="16"/>
                    <a:pt x="169" y="16"/>
                    <a:pt x="169" y="16"/>
                  </a:cubicBezTo>
                  <a:cubicBezTo>
                    <a:pt x="169" y="14"/>
                    <a:pt x="167" y="12"/>
                    <a:pt x="165" y="12"/>
                  </a:cubicBezTo>
                  <a:lnTo>
                    <a:pt x="1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27" name="Freeform 133"/>
            <p:cNvSpPr>
              <a:spLocks/>
            </p:cNvSpPr>
            <p:nvPr/>
          </p:nvSpPr>
          <p:spPr bwMode="auto">
            <a:xfrm>
              <a:off x="2881313" y="7277100"/>
              <a:ext cx="481013" cy="222250"/>
            </a:xfrm>
            <a:custGeom>
              <a:avLst/>
              <a:gdLst>
                <a:gd name="T0" fmla="*/ 84 w 165"/>
                <a:gd name="T1" fmla="*/ 76 h 76"/>
                <a:gd name="T2" fmla="*/ 80 w 165"/>
                <a:gd name="T3" fmla="*/ 75 h 76"/>
                <a:gd name="T4" fmla="*/ 3 w 165"/>
                <a:gd name="T5" fmla="*/ 11 h 76"/>
                <a:gd name="T6" fmla="*/ 2 w 165"/>
                <a:gd name="T7" fmla="*/ 3 h 76"/>
                <a:gd name="T8" fmla="*/ 11 w 165"/>
                <a:gd name="T9" fmla="*/ 2 h 76"/>
                <a:gd name="T10" fmla="*/ 84 w 165"/>
                <a:gd name="T11" fmla="*/ 62 h 76"/>
                <a:gd name="T12" fmla="*/ 154 w 165"/>
                <a:gd name="T13" fmla="*/ 2 h 76"/>
                <a:gd name="T14" fmla="*/ 162 w 165"/>
                <a:gd name="T15" fmla="*/ 3 h 76"/>
                <a:gd name="T16" fmla="*/ 162 w 165"/>
                <a:gd name="T17" fmla="*/ 11 h 76"/>
                <a:gd name="T18" fmla="*/ 88 w 165"/>
                <a:gd name="T19" fmla="*/ 74 h 76"/>
                <a:gd name="T20" fmla="*/ 84 w 165"/>
                <a:gd name="T21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5" h="76">
                  <a:moveTo>
                    <a:pt x="84" y="76"/>
                  </a:moveTo>
                  <a:cubicBezTo>
                    <a:pt x="83" y="76"/>
                    <a:pt x="81" y="75"/>
                    <a:pt x="80" y="7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" y="9"/>
                    <a:pt x="0" y="5"/>
                    <a:pt x="2" y="3"/>
                  </a:cubicBezTo>
                  <a:cubicBezTo>
                    <a:pt x="4" y="0"/>
                    <a:pt x="8" y="0"/>
                    <a:pt x="11" y="2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154" y="2"/>
                    <a:pt x="154" y="2"/>
                    <a:pt x="154" y="2"/>
                  </a:cubicBezTo>
                  <a:cubicBezTo>
                    <a:pt x="156" y="0"/>
                    <a:pt x="160" y="0"/>
                    <a:pt x="162" y="3"/>
                  </a:cubicBezTo>
                  <a:cubicBezTo>
                    <a:pt x="165" y="5"/>
                    <a:pt x="164" y="9"/>
                    <a:pt x="162" y="11"/>
                  </a:cubicBezTo>
                  <a:cubicBezTo>
                    <a:pt x="88" y="74"/>
                    <a:pt x="88" y="74"/>
                    <a:pt x="88" y="74"/>
                  </a:cubicBezTo>
                  <a:cubicBezTo>
                    <a:pt x="87" y="75"/>
                    <a:pt x="85" y="76"/>
                    <a:pt x="8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28" name="Freeform 134"/>
            <p:cNvSpPr>
              <a:spLocks/>
            </p:cNvSpPr>
            <p:nvPr/>
          </p:nvSpPr>
          <p:spPr bwMode="auto">
            <a:xfrm>
              <a:off x="2906713" y="7454900"/>
              <a:ext cx="138113" cy="125413"/>
            </a:xfrm>
            <a:custGeom>
              <a:avLst/>
              <a:gdLst>
                <a:gd name="T0" fmla="*/ 7 w 47"/>
                <a:gd name="T1" fmla="*/ 43 h 43"/>
                <a:gd name="T2" fmla="*/ 2 w 47"/>
                <a:gd name="T3" fmla="*/ 41 h 43"/>
                <a:gd name="T4" fmla="*/ 3 w 47"/>
                <a:gd name="T5" fmla="*/ 33 h 43"/>
                <a:gd name="T6" fmla="*/ 37 w 47"/>
                <a:gd name="T7" fmla="*/ 3 h 43"/>
                <a:gd name="T8" fmla="*/ 45 w 47"/>
                <a:gd name="T9" fmla="*/ 3 h 43"/>
                <a:gd name="T10" fmla="*/ 45 w 47"/>
                <a:gd name="T11" fmla="*/ 12 h 43"/>
                <a:gd name="T12" fmla="*/ 11 w 47"/>
                <a:gd name="T13" fmla="*/ 42 h 43"/>
                <a:gd name="T14" fmla="*/ 7 w 47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3">
                  <a:moveTo>
                    <a:pt x="7" y="43"/>
                  </a:moveTo>
                  <a:cubicBezTo>
                    <a:pt x="5" y="43"/>
                    <a:pt x="3" y="43"/>
                    <a:pt x="2" y="41"/>
                  </a:cubicBezTo>
                  <a:cubicBezTo>
                    <a:pt x="0" y="39"/>
                    <a:pt x="0" y="35"/>
                    <a:pt x="3" y="3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9" y="0"/>
                    <a:pt x="43" y="1"/>
                    <a:pt x="45" y="3"/>
                  </a:cubicBezTo>
                  <a:cubicBezTo>
                    <a:pt x="47" y="6"/>
                    <a:pt x="47" y="9"/>
                    <a:pt x="45" y="12"/>
                  </a:cubicBezTo>
                  <a:cubicBezTo>
                    <a:pt x="11" y="42"/>
                    <a:pt x="11" y="42"/>
                    <a:pt x="11" y="42"/>
                  </a:cubicBezTo>
                  <a:cubicBezTo>
                    <a:pt x="9" y="43"/>
                    <a:pt x="8" y="43"/>
                    <a:pt x="7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29" name="Freeform 135"/>
            <p:cNvSpPr>
              <a:spLocks/>
            </p:cNvSpPr>
            <p:nvPr/>
          </p:nvSpPr>
          <p:spPr bwMode="auto">
            <a:xfrm>
              <a:off x="3201988" y="7454900"/>
              <a:ext cx="138113" cy="125413"/>
            </a:xfrm>
            <a:custGeom>
              <a:avLst/>
              <a:gdLst>
                <a:gd name="T0" fmla="*/ 41 w 47"/>
                <a:gd name="T1" fmla="*/ 43 h 43"/>
                <a:gd name="T2" fmla="*/ 37 w 47"/>
                <a:gd name="T3" fmla="*/ 42 h 43"/>
                <a:gd name="T4" fmla="*/ 3 w 47"/>
                <a:gd name="T5" fmla="*/ 12 h 43"/>
                <a:gd name="T6" fmla="*/ 2 w 47"/>
                <a:gd name="T7" fmla="*/ 3 h 43"/>
                <a:gd name="T8" fmla="*/ 11 w 47"/>
                <a:gd name="T9" fmla="*/ 3 h 43"/>
                <a:gd name="T10" fmla="*/ 45 w 47"/>
                <a:gd name="T11" fmla="*/ 33 h 43"/>
                <a:gd name="T12" fmla="*/ 45 w 47"/>
                <a:gd name="T13" fmla="*/ 41 h 43"/>
                <a:gd name="T14" fmla="*/ 41 w 47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3">
                  <a:moveTo>
                    <a:pt x="41" y="43"/>
                  </a:moveTo>
                  <a:cubicBezTo>
                    <a:pt x="39" y="43"/>
                    <a:pt x="38" y="43"/>
                    <a:pt x="37" y="4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0" y="9"/>
                    <a:pt x="0" y="6"/>
                    <a:pt x="2" y="3"/>
                  </a:cubicBezTo>
                  <a:cubicBezTo>
                    <a:pt x="4" y="1"/>
                    <a:pt x="8" y="0"/>
                    <a:pt x="11" y="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7" y="35"/>
                    <a:pt x="47" y="39"/>
                    <a:pt x="45" y="41"/>
                  </a:cubicBezTo>
                  <a:cubicBezTo>
                    <a:pt x="44" y="43"/>
                    <a:pt x="42" y="43"/>
                    <a:pt x="41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30" name="TextBox 229"/>
          <p:cNvSpPr txBox="1"/>
          <p:nvPr/>
        </p:nvSpPr>
        <p:spPr>
          <a:xfrm>
            <a:off x="4622813" y="4481145"/>
            <a:ext cx="2061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F5750B"/>
                </a:solidFill>
              </a:rPr>
              <a:t>sales@rlcrt.ru</a:t>
            </a:r>
            <a:endParaRPr lang="ru-RU" sz="1400" dirty="0">
              <a:solidFill>
                <a:srgbClr val="F5750B"/>
              </a:solidFill>
            </a:endParaRPr>
          </a:p>
        </p:txBody>
      </p:sp>
      <p:grpSp>
        <p:nvGrpSpPr>
          <p:cNvPr id="231" name="Group 21"/>
          <p:cNvGrpSpPr/>
          <p:nvPr/>
        </p:nvGrpSpPr>
        <p:grpSpPr>
          <a:xfrm>
            <a:off x="4265369" y="7529242"/>
            <a:ext cx="330774" cy="239389"/>
            <a:chOff x="2857501" y="7250113"/>
            <a:chExt cx="528638" cy="382588"/>
          </a:xfrm>
          <a:solidFill>
            <a:srgbClr val="F5750B"/>
          </a:solidFill>
        </p:grpSpPr>
        <p:sp>
          <p:nvSpPr>
            <p:cNvPr id="232" name="Freeform 132"/>
            <p:cNvSpPr>
              <a:spLocks noEditPoints="1"/>
            </p:cNvSpPr>
            <p:nvPr/>
          </p:nvSpPr>
          <p:spPr bwMode="auto">
            <a:xfrm>
              <a:off x="2857501" y="7250113"/>
              <a:ext cx="528638" cy="382588"/>
            </a:xfrm>
            <a:custGeom>
              <a:avLst/>
              <a:gdLst>
                <a:gd name="T0" fmla="*/ 165 w 181"/>
                <a:gd name="T1" fmla="*/ 131 h 131"/>
                <a:gd name="T2" fmla="*/ 16 w 181"/>
                <a:gd name="T3" fmla="*/ 131 h 131"/>
                <a:gd name="T4" fmla="*/ 0 w 181"/>
                <a:gd name="T5" fmla="*/ 115 h 131"/>
                <a:gd name="T6" fmla="*/ 0 w 181"/>
                <a:gd name="T7" fmla="*/ 16 h 131"/>
                <a:gd name="T8" fmla="*/ 16 w 181"/>
                <a:gd name="T9" fmla="*/ 0 h 131"/>
                <a:gd name="T10" fmla="*/ 165 w 181"/>
                <a:gd name="T11" fmla="*/ 0 h 131"/>
                <a:gd name="T12" fmla="*/ 181 w 181"/>
                <a:gd name="T13" fmla="*/ 16 h 131"/>
                <a:gd name="T14" fmla="*/ 181 w 181"/>
                <a:gd name="T15" fmla="*/ 115 h 131"/>
                <a:gd name="T16" fmla="*/ 165 w 181"/>
                <a:gd name="T17" fmla="*/ 131 h 131"/>
                <a:gd name="T18" fmla="*/ 16 w 181"/>
                <a:gd name="T19" fmla="*/ 12 h 131"/>
                <a:gd name="T20" fmla="*/ 12 w 181"/>
                <a:gd name="T21" fmla="*/ 16 h 131"/>
                <a:gd name="T22" fmla="*/ 12 w 181"/>
                <a:gd name="T23" fmla="*/ 115 h 131"/>
                <a:gd name="T24" fmla="*/ 16 w 181"/>
                <a:gd name="T25" fmla="*/ 119 h 131"/>
                <a:gd name="T26" fmla="*/ 165 w 181"/>
                <a:gd name="T27" fmla="*/ 119 h 131"/>
                <a:gd name="T28" fmla="*/ 169 w 181"/>
                <a:gd name="T29" fmla="*/ 115 h 131"/>
                <a:gd name="T30" fmla="*/ 169 w 181"/>
                <a:gd name="T31" fmla="*/ 16 h 131"/>
                <a:gd name="T32" fmla="*/ 165 w 181"/>
                <a:gd name="T33" fmla="*/ 12 h 131"/>
                <a:gd name="T34" fmla="*/ 16 w 181"/>
                <a:gd name="T35" fmla="*/ 1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1" h="131">
                  <a:moveTo>
                    <a:pt x="165" y="131"/>
                  </a:moveTo>
                  <a:cubicBezTo>
                    <a:pt x="16" y="131"/>
                    <a:pt x="16" y="131"/>
                    <a:pt x="16" y="131"/>
                  </a:cubicBezTo>
                  <a:cubicBezTo>
                    <a:pt x="7" y="131"/>
                    <a:pt x="0" y="123"/>
                    <a:pt x="0" y="1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74" y="0"/>
                    <a:pt x="181" y="7"/>
                    <a:pt x="181" y="16"/>
                  </a:cubicBezTo>
                  <a:cubicBezTo>
                    <a:pt x="181" y="115"/>
                    <a:pt x="181" y="115"/>
                    <a:pt x="181" y="115"/>
                  </a:cubicBezTo>
                  <a:cubicBezTo>
                    <a:pt x="181" y="123"/>
                    <a:pt x="174" y="131"/>
                    <a:pt x="165" y="131"/>
                  </a:cubicBezTo>
                  <a:close/>
                  <a:moveTo>
                    <a:pt x="16" y="12"/>
                  </a:moveTo>
                  <a:cubicBezTo>
                    <a:pt x="13" y="12"/>
                    <a:pt x="12" y="14"/>
                    <a:pt x="12" y="16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2" y="117"/>
                    <a:pt x="13" y="119"/>
                    <a:pt x="16" y="119"/>
                  </a:cubicBezTo>
                  <a:cubicBezTo>
                    <a:pt x="165" y="119"/>
                    <a:pt x="165" y="119"/>
                    <a:pt x="165" y="119"/>
                  </a:cubicBezTo>
                  <a:cubicBezTo>
                    <a:pt x="167" y="119"/>
                    <a:pt x="169" y="117"/>
                    <a:pt x="169" y="115"/>
                  </a:cubicBezTo>
                  <a:cubicBezTo>
                    <a:pt x="169" y="16"/>
                    <a:pt x="169" y="16"/>
                    <a:pt x="169" y="16"/>
                  </a:cubicBezTo>
                  <a:cubicBezTo>
                    <a:pt x="169" y="14"/>
                    <a:pt x="167" y="12"/>
                    <a:pt x="165" y="12"/>
                  </a:cubicBezTo>
                  <a:lnTo>
                    <a:pt x="1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33" name="Freeform 133"/>
            <p:cNvSpPr>
              <a:spLocks/>
            </p:cNvSpPr>
            <p:nvPr/>
          </p:nvSpPr>
          <p:spPr bwMode="auto">
            <a:xfrm>
              <a:off x="2881313" y="7277100"/>
              <a:ext cx="481013" cy="222250"/>
            </a:xfrm>
            <a:custGeom>
              <a:avLst/>
              <a:gdLst>
                <a:gd name="T0" fmla="*/ 84 w 165"/>
                <a:gd name="T1" fmla="*/ 76 h 76"/>
                <a:gd name="T2" fmla="*/ 80 w 165"/>
                <a:gd name="T3" fmla="*/ 75 h 76"/>
                <a:gd name="T4" fmla="*/ 3 w 165"/>
                <a:gd name="T5" fmla="*/ 11 h 76"/>
                <a:gd name="T6" fmla="*/ 2 w 165"/>
                <a:gd name="T7" fmla="*/ 3 h 76"/>
                <a:gd name="T8" fmla="*/ 11 w 165"/>
                <a:gd name="T9" fmla="*/ 2 h 76"/>
                <a:gd name="T10" fmla="*/ 84 w 165"/>
                <a:gd name="T11" fmla="*/ 62 h 76"/>
                <a:gd name="T12" fmla="*/ 154 w 165"/>
                <a:gd name="T13" fmla="*/ 2 h 76"/>
                <a:gd name="T14" fmla="*/ 162 w 165"/>
                <a:gd name="T15" fmla="*/ 3 h 76"/>
                <a:gd name="T16" fmla="*/ 162 w 165"/>
                <a:gd name="T17" fmla="*/ 11 h 76"/>
                <a:gd name="T18" fmla="*/ 88 w 165"/>
                <a:gd name="T19" fmla="*/ 74 h 76"/>
                <a:gd name="T20" fmla="*/ 84 w 165"/>
                <a:gd name="T21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5" h="76">
                  <a:moveTo>
                    <a:pt x="84" y="76"/>
                  </a:moveTo>
                  <a:cubicBezTo>
                    <a:pt x="83" y="76"/>
                    <a:pt x="81" y="75"/>
                    <a:pt x="80" y="7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" y="9"/>
                    <a:pt x="0" y="5"/>
                    <a:pt x="2" y="3"/>
                  </a:cubicBezTo>
                  <a:cubicBezTo>
                    <a:pt x="4" y="0"/>
                    <a:pt x="8" y="0"/>
                    <a:pt x="11" y="2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154" y="2"/>
                    <a:pt x="154" y="2"/>
                    <a:pt x="154" y="2"/>
                  </a:cubicBezTo>
                  <a:cubicBezTo>
                    <a:pt x="156" y="0"/>
                    <a:pt x="160" y="0"/>
                    <a:pt x="162" y="3"/>
                  </a:cubicBezTo>
                  <a:cubicBezTo>
                    <a:pt x="165" y="5"/>
                    <a:pt x="164" y="9"/>
                    <a:pt x="162" y="11"/>
                  </a:cubicBezTo>
                  <a:cubicBezTo>
                    <a:pt x="88" y="74"/>
                    <a:pt x="88" y="74"/>
                    <a:pt x="88" y="74"/>
                  </a:cubicBezTo>
                  <a:cubicBezTo>
                    <a:pt x="87" y="75"/>
                    <a:pt x="85" y="76"/>
                    <a:pt x="8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34" name="Freeform 134"/>
            <p:cNvSpPr>
              <a:spLocks/>
            </p:cNvSpPr>
            <p:nvPr/>
          </p:nvSpPr>
          <p:spPr bwMode="auto">
            <a:xfrm>
              <a:off x="2906713" y="7454900"/>
              <a:ext cx="138113" cy="125413"/>
            </a:xfrm>
            <a:custGeom>
              <a:avLst/>
              <a:gdLst>
                <a:gd name="T0" fmla="*/ 7 w 47"/>
                <a:gd name="T1" fmla="*/ 43 h 43"/>
                <a:gd name="T2" fmla="*/ 2 w 47"/>
                <a:gd name="T3" fmla="*/ 41 h 43"/>
                <a:gd name="T4" fmla="*/ 3 w 47"/>
                <a:gd name="T5" fmla="*/ 33 h 43"/>
                <a:gd name="T6" fmla="*/ 37 w 47"/>
                <a:gd name="T7" fmla="*/ 3 h 43"/>
                <a:gd name="T8" fmla="*/ 45 w 47"/>
                <a:gd name="T9" fmla="*/ 3 h 43"/>
                <a:gd name="T10" fmla="*/ 45 w 47"/>
                <a:gd name="T11" fmla="*/ 12 h 43"/>
                <a:gd name="T12" fmla="*/ 11 w 47"/>
                <a:gd name="T13" fmla="*/ 42 h 43"/>
                <a:gd name="T14" fmla="*/ 7 w 47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3">
                  <a:moveTo>
                    <a:pt x="7" y="43"/>
                  </a:moveTo>
                  <a:cubicBezTo>
                    <a:pt x="5" y="43"/>
                    <a:pt x="3" y="43"/>
                    <a:pt x="2" y="41"/>
                  </a:cubicBezTo>
                  <a:cubicBezTo>
                    <a:pt x="0" y="39"/>
                    <a:pt x="0" y="35"/>
                    <a:pt x="3" y="3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9" y="0"/>
                    <a:pt x="43" y="1"/>
                    <a:pt x="45" y="3"/>
                  </a:cubicBezTo>
                  <a:cubicBezTo>
                    <a:pt x="47" y="6"/>
                    <a:pt x="47" y="9"/>
                    <a:pt x="45" y="12"/>
                  </a:cubicBezTo>
                  <a:cubicBezTo>
                    <a:pt x="11" y="42"/>
                    <a:pt x="11" y="42"/>
                    <a:pt x="11" y="42"/>
                  </a:cubicBezTo>
                  <a:cubicBezTo>
                    <a:pt x="9" y="43"/>
                    <a:pt x="8" y="43"/>
                    <a:pt x="7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35" name="Freeform 135"/>
            <p:cNvSpPr>
              <a:spLocks/>
            </p:cNvSpPr>
            <p:nvPr/>
          </p:nvSpPr>
          <p:spPr bwMode="auto">
            <a:xfrm>
              <a:off x="3201988" y="7454900"/>
              <a:ext cx="138113" cy="125413"/>
            </a:xfrm>
            <a:custGeom>
              <a:avLst/>
              <a:gdLst>
                <a:gd name="T0" fmla="*/ 41 w 47"/>
                <a:gd name="T1" fmla="*/ 43 h 43"/>
                <a:gd name="T2" fmla="*/ 37 w 47"/>
                <a:gd name="T3" fmla="*/ 42 h 43"/>
                <a:gd name="T4" fmla="*/ 3 w 47"/>
                <a:gd name="T5" fmla="*/ 12 h 43"/>
                <a:gd name="T6" fmla="*/ 2 w 47"/>
                <a:gd name="T7" fmla="*/ 3 h 43"/>
                <a:gd name="T8" fmla="*/ 11 w 47"/>
                <a:gd name="T9" fmla="*/ 3 h 43"/>
                <a:gd name="T10" fmla="*/ 45 w 47"/>
                <a:gd name="T11" fmla="*/ 33 h 43"/>
                <a:gd name="T12" fmla="*/ 45 w 47"/>
                <a:gd name="T13" fmla="*/ 41 h 43"/>
                <a:gd name="T14" fmla="*/ 41 w 47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3">
                  <a:moveTo>
                    <a:pt x="41" y="43"/>
                  </a:moveTo>
                  <a:cubicBezTo>
                    <a:pt x="39" y="43"/>
                    <a:pt x="38" y="43"/>
                    <a:pt x="37" y="4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0" y="9"/>
                    <a:pt x="0" y="6"/>
                    <a:pt x="2" y="3"/>
                  </a:cubicBezTo>
                  <a:cubicBezTo>
                    <a:pt x="4" y="1"/>
                    <a:pt x="8" y="0"/>
                    <a:pt x="11" y="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7" y="35"/>
                    <a:pt x="47" y="39"/>
                    <a:pt x="45" y="41"/>
                  </a:cubicBezTo>
                  <a:cubicBezTo>
                    <a:pt x="44" y="43"/>
                    <a:pt x="42" y="43"/>
                    <a:pt x="41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36" name="TextBox 235"/>
          <p:cNvSpPr txBox="1"/>
          <p:nvPr/>
        </p:nvSpPr>
        <p:spPr>
          <a:xfrm>
            <a:off x="4622813" y="7495048"/>
            <a:ext cx="2061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F5750B"/>
                </a:solidFill>
              </a:rPr>
              <a:t>sales@rlcrt.ru</a:t>
            </a:r>
            <a:endParaRPr lang="ru-RU" sz="1400" dirty="0">
              <a:solidFill>
                <a:srgbClr val="F5750B"/>
              </a:solidFill>
            </a:endParaRPr>
          </a:p>
        </p:txBody>
      </p:sp>
      <p:grpSp>
        <p:nvGrpSpPr>
          <p:cNvPr id="237" name="Group 21"/>
          <p:cNvGrpSpPr/>
          <p:nvPr/>
        </p:nvGrpSpPr>
        <p:grpSpPr>
          <a:xfrm>
            <a:off x="8199238" y="4515339"/>
            <a:ext cx="330774" cy="239389"/>
            <a:chOff x="2857501" y="7250113"/>
            <a:chExt cx="528638" cy="382588"/>
          </a:xfrm>
          <a:solidFill>
            <a:srgbClr val="F5750B"/>
          </a:solidFill>
        </p:grpSpPr>
        <p:sp>
          <p:nvSpPr>
            <p:cNvPr id="238" name="Freeform 132"/>
            <p:cNvSpPr>
              <a:spLocks noEditPoints="1"/>
            </p:cNvSpPr>
            <p:nvPr/>
          </p:nvSpPr>
          <p:spPr bwMode="auto">
            <a:xfrm>
              <a:off x="2857501" y="7250113"/>
              <a:ext cx="528638" cy="382588"/>
            </a:xfrm>
            <a:custGeom>
              <a:avLst/>
              <a:gdLst>
                <a:gd name="T0" fmla="*/ 165 w 181"/>
                <a:gd name="T1" fmla="*/ 131 h 131"/>
                <a:gd name="T2" fmla="*/ 16 w 181"/>
                <a:gd name="T3" fmla="*/ 131 h 131"/>
                <a:gd name="T4" fmla="*/ 0 w 181"/>
                <a:gd name="T5" fmla="*/ 115 h 131"/>
                <a:gd name="T6" fmla="*/ 0 w 181"/>
                <a:gd name="T7" fmla="*/ 16 h 131"/>
                <a:gd name="T8" fmla="*/ 16 w 181"/>
                <a:gd name="T9" fmla="*/ 0 h 131"/>
                <a:gd name="T10" fmla="*/ 165 w 181"/>
                <a:gd name="T11" fmla="*/ 0 h 131"/>
                <a:gd name="T12" fmla="*/ 181 w 181"/>
                <a:gd name="T13" fmla="*/ 16 h 131"/>
                <a:gd name="T14" fmla="*/ 181 w 181"/>
                <a:gd name="T15" fmla="*/ 115 h 131"/>
                <a:gd name="T16" fmla="*/ 165 w 181"/>
                <a:gd name="T17" fmla="*/ 131 h 131"/>
                <a:gd name="T18" fmla="*/ 16 w 181"/>
                <a:gd name="T19" fmla="*/ 12 h 131"/>
                <a:gd name="T20" fmla="*/ 12 w 181"/>
                <a:gd name="T21" fmla="*/ 16 h 131"/>
                <a:gd name="T22" fmla="*/ 12 w 181"/>
                <a:gd name="T23" fmla="*/ 115 h 131"/>
                <a:gd name="T24" fmla="*/ 16 w 181"/>
                <a:gd name="T25" fmla="*/ 119 h 131"/>
                <a:gd name="T26" fmla="*/ 165 w 181"/>
                <a:gd name="T27" fmla="*/ 119 h 131"/>
                <a:gd name="T28" fmla="*/ 169 w 181"/>
                <a:gd name="T29" fmla="*/ 115 h 131"/>
                <a:gd name="T30" fmla="*/ 169 w 181"/>
                <a:gd name="T31" fmla="*/ 16 h 131"/>
                <a:gd name="T32" fmla="*/ 165 w 181"/>
                <a:gd name="T33" fmla="*/ 12 h 131"/>
                <a:gd name="T34" fmla="*/ 16 w 181"/>
                <a:gd name="T35" fmla="*/ 1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1" h="131">
                  <a:moveTo>
                    <a:pt x="165" y="131"/>
                  </a:moveTo>
                  <a:cubicBezTo>
                    <a:pt x="16" y="131"/>
                    <a:pt x="16" y="131"/>
                    <a:pt x="16" y="131"/>
                  </a:cubicBezTo>
                  <a:cubicBezTo>
                    <a:pt x="7" y="131"/>
                    <a:pt x="0" y="123"/>
                    <a:pt x="0" y="1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74" y="0"/>
                    <a:pt x="181" y="7"/>
                    <a:pt x="181" y="16"/>
                  </a:cubicBezTo>
                  <a:cubicBezTo>
                    <a:pt x="181" y="115"/>
                    <a:pt x="181" y="115"/>
                    <a:pt x="181" y="115"/>
                  </a:cubicBezTo>
                  <a:cubicBezTo>
                    <a:pt x="181" y="123"/>
                    <a:pt x="174" y="131"/>
                    <a:pt x="165" y="131"/>
                  </a:cubicBezTo>
                  <a:close/>
                  <a:moveTo>
                    <a:pt x="16" y="12"/>
                  </a:moveTo>
                  <a:cubicBezTo>
                    <a:pt x="13" y="12"/>
                    <a:pt x="12" y="14"/>
                    <a:pt x="12" y="16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2" y="117"/>
                    <a:pt x="13" y="119"/>
                    <a:pt x="16" y="119"/>
                  </a:cubicBezTo>
                  <a:cubicBezTo>
                    <a:pt x="165" y="119"/>
                    <a:pt x="165" y="119"/>
                    <a:pt x="165" y="119"/>
                  </a:cubicBezTo>
                  <a:cubicBezTo>
                    <a:pt x="167" y="119"/>
                    <a:pt x="169" y="117"/>
                    <a:pt x="169" y="115"/>
                  </a:cubicBezTo>
                  <a:cubicBezTo>
                    <a:pt x="169" y="16"/>
                    <a:pt x="169" y="16"/>
                    <a:pt x="169" y="16"/>
                  </a:cubicBezTo>
                  <a:cubicBezTo>
                    <a:pt x="169" y="14"/>
                    <a:pt x="167" y="12"/>
                    <a:pt x="165" y="12"/>
                  </a:cubicBezTo>
                  <a:lnTo>
                    <a:pt x="1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54" name="Freeform 133"/>
            <p:cNvSpPr>
              <a:spLocks/>
            </p:cNvSpPr>
            <p:nvPr/>
          </p:nvSpPr>
          <p:spPr bwMode="auto">
            <a:xfrm>
              <a:off x="2881313" y="7277100"/>
              <a:ext cx="481013" cy="222250"/>
            </a:xfrm>
            <a:custGeom>
              <a:avLst/>
              <a:gdLst>
                <a:gd name="T0" fmla="*/ 84 w 165"/>
                <a:gd name="T1" fmla="*/ 76 h 76"/>
                <a:gd name="T2" fmla="*/ 80 w 165"/>
                <a:gd name="T3" fmla="*/ 75 h 76"/>
                <a:gd name="T4" fmla="*/ 3 w 165"/>
                <a:gd name="T5" fmla="*/ 11 h 76"/>
                <a:gd name="T6" fmla="*/ 2 w 165"/>
                <a:gd name="T7" fmla="*/ 3 h 76"/>
                <a:gd name="T8" fmla="*/ 11 w 165"/>
                <a:gd name="T9" fmla="*/ 2 h 76"/>
                <a:gd name="T10" fmla="*/ 84 w 165"/>
                <a:gd name="T11" fmla="*/ 62 h 76"/>
                <a:gd name="T12" fmla="*/ 154 w 165"/>
                <a:gd name="T13" fmla="*/ 2 h 76"/>
                <a:gd name="T14" fmla="*/ 162 w 165"/>
                <a:gd name="T15" fmla="*/ 3 h 76"/>
                <a:gd name="T16" fmla="*/ 162 w 165"/>
                <a:gd name="T17" fmla="*/ 11 h 76"/>
                <a:gd name="T18" fmla="*/ 88 w 165"/>
                <a:gd name="T19" fmla="*/ 74 h 76"/>
                <a:gd name="T20" fmla="*/ 84 w 165"/>
                <a:gd name="T21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5" h="76">
                  <a:moveTo>
                    <a:pt x="84" y="76"/>
                  </a:moveTo>
                  <a:cubicBezTo>
                    <a:pt x="83" y="76"/>
                    <a:pt x="81" y="75"/>
                    <a:pt x="80" y="7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" y="9"/>
                    <a:pt x="0" y="5"/>
                    <a:pt x="2" y="3"/>
                  </a:cubicBezTo>
                  <a:cubicBezTo>
                    <a:pt x="4" y="0"/>
                    <a:pt x="8" y="0"/>
                    <a:pt x="11" y="2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154" y="2"/>
                    <a:pt x="154" y="2"/>
                    <a:pt x="154" y="2"/>
                  </a:cubicBezTo>
                  <a:cubicBezTo>
                    <a:pt x="156" y="0"/>
                    <a:pt x="160" y="0"/>
                    <a:pt x="162" y="3"/>
                  </a:cubicBezTo>
                  <a:cubicBezTo>
                    <a:pt x="165" y="5"/>
                    <a:pt x="164" y="9"/>
                    <a:pt x="162" y="11"/>
                  </a:cubicBezTo>
                  <a:cubicBezTo>
                    <a:pt x="88" y="74"/>
                    <a:pt x="88" y="74"/>
                    <a:pt x="88" y="74"/>
                  </a:cubicBezTo>
                  <a:cubicBezTo>
                    <a:pt x="87" y="75"/>
                    <a:pt x="85" y="76"/>
                    <a:pt x="8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55" name="Freeform 134"/>
            <p:cNvSpPr>
              <a:spLocks/>
            </p:cNvSpPr>
            <p:nvPr/>
          </p:nvSpPr>
          <p:spPr bwMode="auto">
            <a:xfrm>
              <a:off x="2906713" y="7454900"/>
              <a:ext cx="138113" cy="125413"/>
            </a:xfrm>
            <a:custGeom>
              <a:avLst/>
              <a:gdLst>
                <a:gd name="T0" fmla="*/ 7 w 47"/>
                <a:gd name="T1" fmla="*/ 43 h 43"/>
                <a:gd name="T2" fmla="*/ 2 w 47"/>
                <a:gd name="T3" fmla="*/ 41 h 43"/>
                <a:gd name="T4" fmla="*/ 3 w 47"/>
                <a:gd name="T5" fmla="*/ 33 h 43"/>
                <a:gd name="T6" fmla="*/ 37 w 47"/>
                <a:gd name="T7" fmla="*/ 3 h 43"/>
                <a:gd name="T8" fmla="*/ 45 w 47"/>
                <a:gd name="T9" fmla="*/ 3 h 43"/>
                <a:gd name="T10" fmla="*/ 45 w 47"/>
                <a:gd name="T11" fmla="*/ 12 h 43"/>
                <a:gd name="T12" fmla="*/ 11 w 47"/>
                <a:gd name="T13" fmla="*/ 42 h 43"/>
                <a:gd name="T14" fmla="*/ 7 w 47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3">
                  <a:moveTo>
                    <a:pt x="7" y="43"/>
                  </a:moveTo>
                  <a:cubicBezTo>
                    <a:pt x="5" y="43"/>
                    <a:pt x="3" y="43"/>
                    <a:pt x="2" y="41"/>
                  </a:cubicBezTo>
                  <a:cubicBezTo>
                    <a:pt x="0" y="39"/>
                    <a:pt x="0" y="35"/>
                    <a:pt x="3" y="3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9" y="0"/>
                    <a:pt x="43" y="1"/>
                    <a:pt x="45" y="3"/>
                  </a:cubicBezTo>
                  <a:cubicBezTo>
                    <a:pt x="47" y="6"/>
                    <a:pt x="47" y="9"/>
                    <a:pt x="45" y="12"/>
                  </a:cubicBezTo>
                  <a:cubicBezTo>
                    <a:pt x="11" y="42"/>
                    <a:pt x="11" y="42"/>
                    <a:pt x="11" y="42"/>
                  </a:cubicBezTo>
                  <a:cubicBezTo>
                    <a:pt x="9" y="43"/>
                    <a:pt x="8" y="43"/>
                    <a:pt x="7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56" name="Freeform 135"/>
            <p:cNvSpPr>
              <a:spLocks/>
            </p:cNvSpPr>
            <p:nvPr/>
          </p:nvSpPr>
          <p:spPr bwMode="auto">
            <a:xfrm>
              <a:off x="3201988" y="7454900"/>
              <a:ext cx="138113" cy="125413"/>
            </a:xfrm>
            <a:custGeom>
              <a:avLst/>
              <a:gdLst>
                <a:gd name="T0" fmla="*/ 41 w 47"/>
                <a:gd name="T1" fmla="*/ 43 h 43"/>
                <a:gd name="T2" fmla="*/ 37 w 47"/>
                <a:gd name="T3" fmla="*/ 42 h 43"/>
                <a:gd name="T4" fmla="*/ 3 w 47"/>
                <a:gd name="T5" fmla="*/ 12 h 43"/>
                <a:gd name="T6" fmla="*/ 2 w 47"/>
                <a:gd name="T7" fmla="*/ 3 h 43"/>
                <a:gd name="T8" fmla="*/ 11 w 47"/>
                <a:gd name="T9" fmla="*/ 3 h 43"/>
                <a:gd name="T10" fmla="*/ 45 w 47"/>
                <a:gd name="T11" fmla="*/ 33 h 43"/>
                <a:gd name="T12" fmla="*/ 45 w 47"/>
                <a:gd name="T13" fmla="*/ 41 h 43"/>
                <a:gd name="T14" fmla="*/ 41 w 47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3">
                  <a:moveTo>
                    <a:pt x="41" y="43"/>
                  </a:moveTo>
                  <a:cubicBezTo>
                    <a:pt x="39" y="43"/>
                    <a:pt x="38" y="43"/>
                    <a:pt x="37" y="4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0" y="9"/>
                    <a:pt x="0" y="6"/>
                    <a:pt x="2" y="3"/>
                  </a:cubicBezTo>
                  <a:cubicBezTo>
                    <a:pt x="4" y="1"/>
                    <a:pt x="8" y="0"/>
                    <a:pt x="11" y="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7" y="35"/>
                    <a:pt x="47" y="39"/>
                    <a:pt x="45" y="41"/>
                  </a:cubicBezTo>
                  <a:cubicBezTo>
                    <a:pt x="44" y="43"/>
                    <a:pt x="42" y="43"/>
                    <a:pt x="41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57" name="TextBox 256"/>
          <p:cNvSpPr txBox="1"/>
          <p:nvPr/>
        </p:nvSpPr>
        <p:spPr>
          <a:xfrm>
            <a:off x="8556682" y="4481145"/>
            <a:ext cx="2061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srgbClr val="F5750B"/>
                </a:solidFill>
              </a:rPr>
              <a:t>sales@rlcrt.ru</a:t>
            </a:r>
          </a:p>
        </p:txBody>
      </p:sp>
      <p:grpSp>
        <p:nvGrpSpPr>
          <p:cNvPr id="264" name="Group 296"/>
          <p:cNvGrpSpPr/>
          <p:nvPr/>
        </p:nvGrpSpPr>
        <p:grpSpPr>
          <a:xfrm>
            <a:off x="4288538" y="7217888"/>
            <a:ext cx="276050" cy="276052"/>
            <a:chOff x="4821238" y="13063538"/>
            <a:chExt cx="496888" cy="496888"/>
          </a:xfrm>
          <a:solidFill>
            <a:srgbClr val="F5750B"/>
          </a:solidFill>
        </p:grpSpPr>
        <p:sp>
          <p:nvSpPr>
            <p:cNvPr id="265" name="Freeform 713"/>
            <p:cNvSpPr>
              <a:spLocks noEditPoints="1"/>
            </p:cNvSpPr>
            <p:nvPr/>
          </p:nvSpPr>
          <p:spPr bwMode="auto">
            <a:xfrm>
              <a:off x="4821238" y="13063538"/>
              <a:ext cx="496888" cy="496888"/>
            </a:xfrm>
            <a:custGeom>
              <a:avLst/>
              <a:gdLst>
                <a:gd name="T0" fmla="*/ 85 w 170"/>
                <a:gd name="T1" fmla="*/ 170 h 170"/>
                <a:gd name="T2" fmla="*/ 0 w 170"/>
                <a:gd name="T3" fmla="*/ 85 h 170"/>
                <a:gd name="T4" fmla="*/ 85 w 170"/>
                <a:gd name="T5" fmla="*/ 0 h 170"/>
                <a:gd name="T6" fmla="*/ 170 w 170"/>
                <a:gd name="T7" fmla="*/ 85 h 170"/>
                <a:gd name="T8" fmla="*/ 85 w 170"/>
                <a:gd name="T9" fmla="*/ 170 h 170"/>
                <a:gd name="T10" fmla="*/ 85 w 170"/>
                <a:gd name="T11" fmla="*/ 12 h 170"/>
                <a:gd name="T12" fmla="*/ 12 w 170"/>
                <a:gd name="T13" fmla="*/ 85 h 170"/>
                <a:gd name="T14" fmla="*/ 85 w 170"/>
                <a:gd name="T15" fmla="*/ 158 h 170"/>
                <a:gd name="T16" fmla="*/ 158 w 170"/>
                <a:gd name="T17" fmla="*/ 85 h 170"/>
                <a:gd name="T18" fmla="*/ 85 w 170"/>
                <a:gd name="T19" fmla="*/ 1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0">
                  <a:moveTo>
                    <a:pt x="85" y="170"/>
                  </a:moveTo>
                  <a:cubicBezTo>
                    <a:pt x="38" y="170"/>
                    <a:pt x="0" y="132"/>
                    <a:pt x="0" y="85"/>
                  </a:cubicBezTo>
                  <a:cubicBezTo>
                    <a:pt x="0" y="38"/>
                    <a:pt x="38" y="0"/>
                    <a:pt x="85" y="0"/>
                  </a:cubicBezTo>
                  <a:cubicBezTo>
                    <a:pt x="132" y="0"/>
                    <a:pt x="170" y="38"/>
                    <a:pt x="170" y="85"/>
                  </a:cubicBezTo>
                  <a:cubicBezTo>
                    <a:pt x="170" y="132"/>
                    <a:pt x="132" y="170"/>
                    <a:pt x="85" y="170"/>
                  </a:cubicBezTo>
                  <a:close/>
                  <a:moveTo>
                    <a:pt x="85" y="12"/>
                  </a:moveTo>
                  <a:cubicBezTo>
                    <a:pt x="45" y="12"/>
                    <a:pt x="12" y="45"/>
                    <a:pt x="12" y="85"/>
                  </a:cubicBezTo>
                  <a:cubicBezTo>
                    <a:pt x="12" y="125"/>
                    <a:pt x="45" y="158"/>
                    <a:pt x="85" y="158"/>
                  </a:cubicBezTo>
                  <a:cubicBezTo>
                    <a:pt x="125" y="158"/>
                    <a:pt x="158" y="125"/>
                    <a:pt x="158" y="85"/>
                  </a:cubicBezTo>
                  <a:cubicBezTo>
                    <a:pt x="158" y="45"/>
                    <a:pt x="125" y="12"/>
                    <a:pt x="8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66" name="Freeform 714"/>
            <p:cNvSpPr>
              <a:spLocks noEditPoints="1"/>
            </p:cNvSpPr>
            <p:nvPr/>
          </p:nvSpPr>
          <p:spPr bwMode="auto">
            <a:xfrm>
              <a:off x="4926013" y="13063538"/>
              <a:ext cx="284163" cy="496888"/>
            </a:xfrm>
            <a:custGeom>
              <a:avLst/>
              <a:gdLst>
                <a:gd name="T0" fmla="*/ 49 w 97"/>
                <a:gd name="T1" fmla="*/ 170 h 170"/>
                <a:gd name="T2" fmla="*/ 0 w 97"/>
                <a:gd name="T3" fmla="*/ 85 h 170"/>
                <a:gd name="T4" fmla="*/ 49 w 97"/>
                <a:gd name="T5" fmla="*/ 0 h 170"/>
                <a:gd name="T6" fmla="*/ 97 w 97"/>
                <a:gd name="T7" fmla="*/ 85 h 170"/>
                <a:gd name="T8" fmla="*/ 49 w 97"/>
                <a:gd name="T9" fmla="*/ 170 h 170"/>
                <a:gd name="T10" fmla="*/ 49 w 97"/>
                <a:gd name="T11" fmla="*/ 12 h 170"/>
                <a:gd name="T12" fmla="*/ 12 w 97"/>
                <a:gd name="T13" fmla="*/ 85 h 170"/>
                <a:gd name="T14" fmla="*/ 49 w 97"/>
                <a:gd name="T15" fmla="*/ 158 h 170"/>
                <a:gd name="T16" fmla="*/ 85 w 97"/>
                <a:gd name="T17" fmla="*/ 85 h 170"/>
                <a:gd name="T18" fmla="*/ 49 w 97"/>
                <a:gd name="T19" fmla="*/ 1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170">
                  <a:moveTo>
                    <a:pt x="49" y="170"/>
                  </a:moveTo>
                  <a:cubicBezTo>
                    <a:pt x="22" y="170"/>
                    <a:pt x="0" y="133"/>
                    <a:pt x="0" y="85"/>
                  </a:cubicBezTo>
                  <a:cubicBezTo>
                    <a:pt x="0" y="37"/>
                    <a:pt x="22" y="0"/>
                    <a:pt x="49" y="0"/>
                  </a:cubicBezTo>
                  <a:cubicBezTo>
                    <a:pt x="76" y="0"/>
                    <a:pt x="97" y="37"/>
                    <a:pt x="97" y="85"/>
                  </a:cubicBezTo>
                  <a:cubicBezTo>
                    <a:pt x="97" y="133"/>
                    <a:pt x="76" y="170"/>
                    <a:pt x="49" y="170"/>
                  </a:cubicBezTo>
                  <a:close/>
                  <a:moveTo>
                    <a:pt x="49" y="12"/>
                  </a:moveTo>
                  <a:cubicBezTo>
                    <a:pt x="29" y="12"/>
                    <a:pt x="12" y="46"/>
                    <a:pt x="12" y="85"/>
                  </a:cubicBezTo>
                  <a:cubicBezTo>
                    <a:pt x="12" y="125"/>
                    <a:pt x="29" y="158"/>
                    <a:pt x="49" y="158"/>
                  </a:cubicBezTo>
                  <a:cubicBezTo>
                    <a:pt x="69" y="158"/>
                    <a:pt x="85" y="125"/>
                    <a:pt x="85" y="85"/>
                  </a:cubicBezTo>
                  <a:cubicBezTo>
                    <a:pt x="85" y="46"/>
                    <a:pt x="69" y="12"/>
                    <a:pt x="4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67" name="Freeform 715"/>
            <p:cNvSpPr>
              <a:spLocks/>
            </p:cNvSpPr>
            <p:nvPr/>
          </p:nvSpPr>
          <p:spPr bwMode="auto">
            <a:xfrm>
              <a:off x="4821238" y="13292138"/>
              <a:ext cx="496888" cy="34925"/>
            </a:xfrm>
            <a:custGeom>
              <a:avLst/>
              <a:gdLst>
                <a:gd name="T0" fmla="*/ 164 w 170"/>
                <a:gd name="T1" fmla="*/ 12 h 12"/>
                <a:gd name="T2" fmla="*/ 6 w 170"/>
                <a:gd name="T3" fmla="*/ 12 h 12"/>
                <a:gd name="T4" fmla="*/ 0 w 170"/>
                <a:gd name="T5" fmla="*/ 6 h 12"/>
                <a:gd name="T6" fmla="*/ 6 w 170"/>
                <a:gd name="T7" fmla="*/ 0 h 12"/>
                <a:gd name="T8" fmla="*/ 164 w 170"/>
                <a:gd name="T9" fmla="*/ 0 h 12"/>
                <a:gd name="T10" fmla="*/ 170 w 170"/>
                <a:gd name="T11" fmla="*/ 6 h 12"/>
                <a:gd name="T12" fmla="*/ 164 w 17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2">
                  <a:moveTo>
                    <a:pt x="16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7" y="0"/>
                    <a:pt x="170" y="3"/>
                    <a:pt x="170" y="6"/>
                  </a:cubicBezTo>
                  <a:cubicBezTo>
                    <a:pt x="170" y="10"/>
                    <a:pt x="167" y="12"/>
                    <a:pt x="16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68" name="Freeform 716"/>
            <p:cNvSpPr>
              <a:spLocks/>
            </p:cNvSpPr>
            <p:nvPr/>
          </p:nvSpPr>
          <p:spPr bwMode="auto">
            <a:xfrm>
              <a:off x="4859338" y="13168313"/>
              <a:ext cx="420688" cy="36513"/>
            </a:xfrm>
            <a:custGeom>
              <a:avLst/>
              <a:gdLst>
                <a:gd name="T0" fmla="*/ 138 w 144"/>
                <a:gd name="T1" fmla="*/ 12 h 12"/>
                <a:gd name="T2" fmla="*/ 6 w 144"/>
                <a:gd name="T3" fmla="*/ 12 h 12"/>
                <a:gd name="T4" fmla="*/ 0 w 144"/>
                <a:gd name="T5" fmla="*/ 6 h 12"/>
                <a:gd name="T6" fmla="*/ 6 w 144"/>
                <a:gd name="T7" fmla="*/ 0 h 12"/>
                <a:gd name="T8" fmla="*/ 138 w 144"/>
                <a:gd name="T9" fmla="*/ 0 h 12"/>
                <a:gd name="T10" fmla="*/ 144 w 144"/>
                <a:gd name="T11" fmla="*/ 6 h 12"/>
                <a:gd name="T12" fmla="*/ 138 w 14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">
                  <a:moveTo>
                    <a:pt x="13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10"/>
                    <a:pt x="141" y="12"/>
                    <a:pt x="13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69" name="Freeform 717"/>
            <p:cNvSpPr>
              <a:spLocks/>
            </p:cNvSpPr>
            <p:nvPr/>
          </p:nvSpPr>
          <p:spPr bwMode="auto">
            <a:xfrm>
              <a:off x="4856163" y="13417551"/>
              <a:ext cx="427038" cy="34925"/>
            </a:xfrm>
            <a:custGeom>
              <a:avLst/>
              <a:gdLst>
                <a:gd name="T0" fmla="*/ 140 w 146"/>
                <a:gd name="T1" fmla="*/ 12 h 12"/>
                <a:gd name="T2" fmla="*/ 6 w 146"/>
                <a:gd name="T3" fmla="*/ 12 h 12"/>
                <a:gd name="T4" fmla="*/ 0 w 146"/>
                <a:gd name="T5" fmla="*/ 6 h 12"/>
                <a:gd name="T6" fmla="*/ 6 w 146"/>
                <a:gd name="T7" fmla="*/ 0 h 12"/>
                <a:gd name="T8" fmla="*/ 140 w 146"/>
                <a:gd name="T9" fmla="*/ 0 h 12"/>
                <a:gd name="T10" fmla="*/ 146 w 146"/>
                <a:gd name="T11" fmla="*/ 6 h 12"/>
                <a:gd name="T12" fmla="*/ 140 w 146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12">
                  <a:moveTo>
                    <a:pt x="140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3" y="0"/>
                    <a:pt x="146" y="2"/>
                    <a:pt x="146" y="6"/>
                  </a:cubicBezTo>
                  <a:cubicBezTo>
                    <a:pt x="146" y="9"/>
                    <a:pt x="143" y="12"/>
                    <a:pt x="14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70" name="Freeform 718"/>
            <p:cNvSpPr>
              <a:spLocks/>
            </p:cNvSpPr>
            <p:nvPr/>
          </p:nvSpPr>
          <p:spPr bwMode="auto">
            <a:xfrm>
              <a:off x="5051425" y="13063538"/>
              <a:ext cx="36513" cy="496888"/>
            </a:xfrm>
            <a:custGeom>
              <a:avLst/>
              <a:gdLst>
                <a:gd name="T0" fmla="*/ 6 w 12"/>
                <a:gd name="T1" fmla="*/ 170 h 170"/>
                <a:gd name="T2" fmla="*/ 0 w 12"/>
                <a:gd name="T3" fmla="*/ 164 h 170"/>
                <a:gd name="T4" fmla="*/ 0 w 12"/>
                <a:gd name="T5" fmla="*/ 6 h 170"/>
                <a:gd name="T6" fmla="*/ 6 w 12"/>
                <a:gd name="T7" fmla="*/ 0 h 170"/>
                <a:gd name="T8" fmla="*/ 12 w 12"/>
                <a:gd name="T9" fmla="*/ 6 h 170"/>
                <a:gd name="T10" fmla="*/ 12 w 12"/>
                <a:gd name="T11" fmla="*/ 164 h 170"/>
                <a:gd name="T12" fmla="*/ 6 w 12"/>
                <a:gd name="T1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70">
                  <a:moveTo>
                    <a:pt x="6" y="170"/>
                  </a:moveTo>
                  <a:cubicBezTo>
                    <a:pt x="2" y="170"/>
                    <a:pt x="0" y="167"/>
                    <a:pt x="0" y="1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64"/>
                    <a:pt x="12" y="164"/>
                    <a:pt x="12" y="164"/>
                  </a:cubicBezTo>
                  <a:cubicBezTo>
                    <a:pt x="12" y="167"/>
                    <a:pt x="9" y="170"/>
                    <a:pt x="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71" name="TextBox 270"/>
          <p:cNvSpPr txBox="1"/>
          <p:nvPr/>
        </p:nvSpPr>
        <p:spPr>
          <a:xfrm>
            <a:off x="4622813" y="7200701"/>
            <a:ext cx="1745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F5750B"/>
                </a:solidFill>
              </a:rPr>
              <a:t>www.rlcrt.ru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F5750B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142622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eDs8D4wyUyzR70VR6nx5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lqQSQ3D7kSLx3Blnvm2p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yh1hehj6UWXOi_PfnH5F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qjQoIvI8ku.RJyh3vMCk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qjQoIvI8ku.RJyh3vMCk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qjQoIvI8ku.RJyh3vMCkw"/>
</p:tagLst>
</file>

<file path=ppt/theme/theme1.xml><?xml version="1.0" encoding="utf-8"?>
<a:theme xmlns:a="http://schemas.openxmlformats.org/drawingml/2006/main" name="Title">
  <a:themeElements>
    <a:clrScheme name="19_Blank 1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FFFFFF"/>
      </a:accent3>
      <a:accent4>
        <a:srgbClr val="000000"/>
      </a:accent4>
      <a:accent5>
        <a:srgbClr val="AAACBD"/>
      </a:accent5>
      <a:accent6>
        <a:srgbClr val="84C000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9_Blank 1">
        <a:dk1>
          <a:srgbClr val="000000"/>
        </a:dk1>
        <a:lt1>
          <a:srgbClr val="FFFFFF"/>
        </a:lt1>
        <a:dk2>
          <a:srgbClr val="002776"/>
        </a:dk2>
        <a:lt2>
          <a:srgbClr val="FFFFFF"/>
        </a:lt2>
        <a:accent1>
          <a:srgbClr val="002776"/>
        </a:accent1>
        <a:accent2>
          <a:srgbClr val="92D400"/>
        </a:accent2>
        <a:accent3>
          <a:srgbClr val="FFFFFF"/>
        </a:accent3>
        <a:accent4>
          <a:srgbClr val="000000"/>
        </a:accent4>
        <a:accent5>
          <a:srgbClr val="AAACBD"/>
        </a:accent5>
        <a:accent6>
          <a:srgbClr val="84C000"/>
        </a:accent6>
        <a:hlink>
          <a:srgbClr val="00A1DE"/>
        </a:hlink>
        <a:folHlink>
          <a:srgbClr val="72C7E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C11DFF-BDD9-4674-81B0-7327D3AB5601}"/>
</file>

<file path=customXml/itemProps2.xml><?xml version="1.0" encoding="utf-8"?>
<ds:datastoreItem xmlns:ds="http://schemas.openxmlformats.org/officeDocument/2006/customXml" ds:itemID="{D6BE892B-F431-4369-BDDD-26AC2D418AFE}"/>
</file>

<file path=customXml/itemProps3.xml><?xml version="1.0" encoding="utf-8"?>
<ds:datastoreItem xmlns:ds="http://schemas.openxmlformats.org/officeDocument/2006/customXml" ds:itemID="{86AC300D-3F4F-4690-9AA4-85056E71ED5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174660</TotalTime>
  <Words>736</Words>
  <Application>Microsoft Office PowerPoint</Application>
  <PresentationFormat>Произвольный</PresentationFormat>
  <Paragraphs>167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Title</vt:lpstr>
      <vt:lpstr>Программа коммерческого лизинга  дочерних региональных лизинговых компаний АО «Корпорация «МСП»</vt:lpstr>
      <vt:lpstr>Программа коммерческого лизинга для субъектов МСП</vt:lpstr>
      <vt:lpstr>Лизинговые продукты коммерческого портфеля дочерних региональных лизинговых компаний АО «Корпорация «МСП»</vt:lpstr>
      <vt:lpstr>Порядок взаимодействия участников лизинговой сделки</vt:lpstr>
      <vt:lpstr>Предварительная анкета – заявка для участия в программе коммерческого лизинга</vt:lpstr>
      <vt:lpstr>Контактная информация</vt:lpstr>
    </vt:vector>
  </TitlesOfParts>
  <Company>Deloitte &amp; Touche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– Times New Roman 26pt Line spacing 26pt</dc:title>
  <dc:creator>ladmin</dc:creator>
  <cp:lastModifiedBy>ЦОД - Протасова Юлия Валерьевна</cp:lastModifiedBy>
  <cp:revision>4946</cp:revision>
  <cp:lastPrinted>2019-04-23T11:09:04Z</cp:lastPrinted>
  <dcterms:created xsi:type="dcterms:W3CDTF">2010-08-23T12:41:44Z</dcterms:created>
  <dcterms:modified xsi:type="dcterms:W3CDTF">2019-10-23T07:09:16Z</dcterms:modified>
</cp:coreProperties>
</file>