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6C62"/>
    <a:srgbClr val="00A27F"/>
    <a:srgbClr val="A6492C"/>
    <a:srgbClr val="A24447"/>
    <a:srgbClr val="813C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9817-8859-4485-A938-1B0C500C165B}" type="datetimeFigureOut">
              <a:rPr lang="ru-RU" smtClean="0"/>
              <a:pPr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7B4C-E319-449A-A815-B85BB833B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9817-8859-4485-A938-1B0C500C165B}" type="datetimeFigureOut">
              <a:rPr lang="ru-RU" smtClean="0"/>
              <a:pPr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7B4C-E319-449A-A815-B85BB833B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9817-8859-4485-A938-1B0C500C165B}" type="datetimeFigureOut">
              <a:rPr lang="ru-RU" smtClean="0"/>
              <a:pPr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7B4C-E319-449A-A815-B85BB833B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9817-8859-4485-A938-1B0C500C165B}" type="datetimeFigureOut">
              <a:rPr lang="ru-RU" smtClean="0"/>
              <a:pPr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7B4C-E319-449A-A815-B85BB833B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9817-8859-4485-A938-1B0C500C165B}" type="datetimeFigureOut">
              <a:rPr lang="ru-RU" smtClean="0"/>
              <a:pPr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7B4C-E319-449A-A815-B85BB833B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9817-8859-4485-A938-1B0C500C165B}" type="datetimeFigureOut">
              <a:rPr lang="ru-RU" smtClean="0"/>
              <a:pPr/>
              <a:t>03.02.2020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7B4C-E319-449A-A815-B85BB833B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9817-8859-4485-A938-1B0C500C165B}" type="datetimeFigureOut">
              <a:rPr lang="ru-RU" smtClean="0"/>
              <a:pPr/>
              <a:t>03.02.2020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7B4C-E319-449A-A815-B85BB833B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9817-8859-4485-A938-1B0C500C165B}" type="datetimeFigureOut">
              <a:rPr lang="ru-RU" smtClean="0"/>
              <a:pPr/>
              <a:t>03.02.2020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7B4C-E319-449A-A815-B85BB833B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9817-8859-4485-A938-1B0C500C165B}" type="datetimeFigureOut">
              <a:rPr lang="ru-RU" smtClean="0"/>
              <a:pPr/>
              <a:t>03.02.2020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7B4C-E319-449A-A815-B85BB833B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9817-8859-4485-A938-1B0C500C165B}" type="datetimeFigureOut">
              <a:rPr lang="ru-RU" smtClean="0"/>
              <a:pPr/>
              <a:t>03.02.2020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7B4C-E319-449A-A815-B85BB833B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9817-8859-4485-A938-1B0C500C165B}" type="datetimeFigureOut">
              <a:rPr lang="ru-RU" smtClean="0"/>
              <a:pPr/>
              <a:t>03.02.2020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7B4C-E319-449A-A815-B85BB833B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09817-8859-4485-A938-1B0C500C165B}" type="datetimeFigureOut">
              <a:rPr lang="ru-RU" smtClean="0"/>
              <a:pPr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27B4C-E319-449A-A815-B85BB833B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6633"/>
            <a:ext cx="7632848" cy="720080"/>
          </a:xfrm>
          <a:solidFill>
            <a:schemeClr val="accent1">
              <a:lumMod val="60000"/>
              <a:lumOff val="4000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  <a:sp3d extrusionH="57150">
              <a:bevelT w="38100" h="38100"/>
            </a:sp3d>
          </a:bodyPr>
          <a:lstStyle/>
          <a:p>
            <a:r>
              <a:rPr lang="ru-RU" sz="20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РЕФОРМА СИСТЕМЫ ОБРАЩЕНИЯ С ТВЕРДЫМИ КОММУНАЛЬНЫМИ ОТХОДАМИ</a:t>
            </a:r>
            <a:endParaRPr lang="ru-RU" sz="2000" b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1266" name="Picture 2" descr="https://i.ytimg.com/vi/kVuU-EIjttA/maxresdefault.jpg"/>
          <p:cNvPicPr>
            <a:picLocks noChangeAspect="1" noChangeArrowheads="1"/>
          </p:cNvPicPr>
          <p:nvPr/>
        </p:nvPicPr>
        <p:blipFill>
          <a:blip r:embed="rId2" cstate="print"/>
          <a:srcRect l="22204" t="2632" r="21546" b="5088"/>
          <a:stretch>
            <a:fillRect/>
          </a:stretch>
        </p:blipFill>
        <p:spPr bwMode="auto">
          <a:xfrm>
            <a:off x="6012160" y="2708920"/>
            <a:ext cx="1638669" cy="1512168"/>
          </a:xfrm>
          <a:prstGeom prst="rect">
            <a:avLst/>
          </a:prstGeom>
          <a:noFill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 b="6437"/>
          <a:stretch>
            <a:fillRect/>
          </a:stretch>
        </p:blipFill>
        <p:spPr bwMode="auto">
          <a:xfrm>
            <a:off x="1547664" y="2778980"/>
            <a:ext cx="1584176" cy="144210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1907704" y="3140968"/>
            <a:ext cx="864096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</a:t>
            </a:r>
            <a:r>
              <a:rPr lang="ru-RU" sz="800" b="1" dirty="0" smtClean="0">
                <a:solidFill>
                  <a:schemeClr val="tx1"/>
                </a:solidFill>
              </a:rPr>
              <a:t/>
            </a:r>
            <a:br>
              <a:rPr lang="ru-RU" sz="800" b="1" dirty="0" smtClean="0">
                <a:solidFill>
                  <a:schemeClr val="tx1"/>
                </a:solidFill>
              </a:rPr>
            </a:br>
            <a:r>
              <a:rPr lang="ru-RU" sz="800" b="1" dirty="0" smtClean="0">
                <a:solidFill>
                  <a:schemeClr val="tx1"/>
                </a:solidFill>
              </a:rPr>
              <a:t> 1 ЯНВАРЯ </a:t>
            </a:r>
          </a:p>
          <a:p>
            <a:pPr algn="ctr"/>
            <a:r>
              <a:rPr lang="ru-RU" sz="800" b="1" dirty="0" smtClean="0">
                <a:solidFill>
                  <a:schemeClr val="tx1"/>
                </a:solidFill>
              </a:rPr>
              <a:t>2019 ГОДА</a:t>
            </a:r>
            <a:endParaRPr lang="ru-RU" sz="8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44208" y="3284984"/>
            <a:ext cx="72008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</a:t>
            </a:r>
            <a:r>
              <a:rPr lang="ru-RU" sz="800" b="1" dirty="0" smtClean="0">
                <a:solidFill>
                  <a:schemeClr val="tx1"/>
                </a:solidFill>
              </a:rPr>
              <a:t/>
            </a:r>
            <a:br>
              <a:rPr lang="ru-RU" sz="800" b="1" dirty="0" smtClean="0">
                <a:solidFill>
                  <a:schemeClr val="tx1"/>
                </a:solidFill>
              </a:rPr>
            </a:br>
            <a:r>
              <a:rPr lang="ru-RU" sz="800" b="1" dirty="0" smtClean="0">
                <a:solidFill>
                  <a:schemeClr val="tx1"/>
                </a:solidFill>
              </a:rPr>
              <a:t> 1 ЯНВАРЯ 2019 ГОДА</a:t>
            </a:r>
            <a:endParaRPr lang="ru-RU" sz="800" b="1" dirty="0">
              <a:solidFill>
                <a:schemeClr val="tx1"/>
              </a:solidFill>
            </a:endParaRPr>
          </a:p>
        </p:txBody>
      </p:sp>
      <p:sp>
        <p:nvSpPr>
          <p:cNvPr id="11" name="Содержимое 2"/>
          <p:cNvSpPr>
            <a:spLocks noGrp="1"/>
          </p:cNvSpPr>
          <p:nvPr>
            <p:ph type="subTitle" idx="1"/>
          </p:nvPr>
        </p:nvSpPr>
        <p:spPr>
          <a:xfrm>
            <a:off x="415400" y="2708920"/>
            <a:ext cx="1080120" cy="360040"/>
          </a:xfrm>
          <a:gradFill>
            <a:gsLst>
              <a:gs pos="0">
                <a:srgbClr val="813C23"/>
              </a:gs>
              <a:gs pos="74000">
                <a:srgbClr val="A6492C"/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16200000" scaled="0"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t">
            <a:noAutofit/>
          </a:bodyPr>
          <a:lstStyle/>
          <a:p>
            <a:pPr>
              <a:buNone/>
            </a:pPr>
            <a:r>
              <a:rPr lang="ru-RU" sz="800" b="1" dirty="0" smtClean="0">
                <a:solidFill>
                  <a:schemeClr val="bg1"/>
                </a:solidFill>
                <a:cs typeface="Times New Roman" pitchFamily="18" charset="0"/>
              </a:rPr>
              <a:t>КОНТЕЙНЕРНАЯ ПЛОЩАДКА</a:t>
            </a:r>
            <a:endParaRPr lang="ru-RU" sz="8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4" name="Рисунок 3" descr="ima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120970" y="1412776"/>
            <a:ext cx="1815864" cy="1293268"/>
          </a:xfrm>
          <a:prstGeom prst="ellipse">
            <a:avLst/>
          </a:prstGeom>
          <a:ln w="63500" cap="rnd">
            <a:solidFill>
              <a:schemeClr val="accent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6" name="Содержимое 2"/>
          <p:cNvSpPr txBox="1">
            <a:spLocks/>
          </p:cNvSpPr>
          <p:nvPr/>
        </p:nvSpPr>
        <p:spPr>
          <a:xfrm>
            <a:off x="3275856" y="2708920"/>
            <a:ext cx="1080120" cy="360040"/>
          </a:xfrm>
          <a:prstGeom prst="rect">
            <a:avLst/>
          </a:prstGeom>
          <a:gradFill rotWithShape="1">
            <a:gsLst>
              <a:gs pos="0">
                <a:srgbClr val="813C23"/>
              </a:gs>
              <a:gs pos="74000">
                <a:srgbClr val="A6492C"/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16200000" scaled="0"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ТРАНСПОРТИРОВКА ТКО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pic>
        <p:nvPicPr>
          <p:cNvPr id="18" name="Рисунок 17" descr="a379da3e4c213560b3e815c20a6b83f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71800" y="1412776"/>
            <a:ext cx="1767604" cy="1250352"/>
          </a:xfrm>
          <a:prstGeom prst="ellipse">
            <a:avLst/>
          </a:prstGeom>
          <a:ln w="63500" cap="rnd">
            <a:solidFill>
              <a:schemeClr val="accent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9" name="Picture 3" descr="C:\Users\E_Petrunina\Desktop\image (1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5085184"/>
            <a:ext cx="1780127" cy="1195596"/>
          </a:xfrm>
          <a:prstGeom prst="ellipse">
            <a:avLst/>
          </a:prstGeom>
          <a:ln w="63500" cap="rnd">
            <a:solidFill>
              <a:schemeClr val="accent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0" name="Содержимое 2"/>
          <p:cNvSpPr txBox="1">
            <a:spLocks/>
          </p:cNvSpPr>
          <p:nvPr/>
        </p:nvSpPr>
        <p:spPr>
          <a:xfrm>
            <a:off x="611560" y="6237312"/>
            <a:ext cx="1224136" cy="288032"/>
          </a:xfrm>
          <a:prstGeom prst="rect">
            <a:avLst/>
          </a:prstGeom>
          <a:gradFill rotWithShape="1">
            <a:gsLst>
              <a:gs pos="0">
                <a:srgbClr val="813C23"/>
              </a:gs>
              <a:gs pos="74000">
                <a:srgbClr val="A6492C"/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16200000" scaled="0"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ПОЛИГОН ТКО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pic>
        <p:nvPicPr>
          <p:cNvPr id="21" name="Picture 3" descr="C:\Users\E_Petrunina\Desktop\image (1)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483768" y="5085184"/>
            <a:ext cx="1728192" cy="1152128"/>
          </a:xfrm>
          <a:prstGeom prst="ellipse">
            <a:avLst/>
          </a:prstGeom>
          <a:ln w="63500" cap="rnd">
            <a:solidFill>
              <a:schemeClr val="accent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2" name="Содержимое 2"/>
          <p:cNvSpPr txBox="1">
            <a:spLocks/>
          </p:cNvSpPr>
          <p:nvPr/>
        </p:nvSpPr>
        <p:spPr>
          <a:xfrm>
            <a:off x="2677228" y="6237312"/>
            <a:ext cx="1368152" cy="288032"/>
          </a:xfrm>
          <a:prstGeom prst="rect">
            <a:avLst/>
          </a:prstGeom>
          <a:gradFill rotWithShape="1">
            <a:gsLst>
              <a:gs pos="0">
                <a:srgbClr val="813C23"/>
              </a:gs>
              <a:gs pos="74000">
                <a:srgbClr val="A6492C"/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16200000" scaled="0"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НЕСАНКЦИОНИРОВАННЫЕ СВАЛКИ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pic>
        <p:nvPicPr>
          <p:cNvPr id="11295" name="Picture 31" descr="http://sch1220.mskobr.ru/files/2016-2017/%D0%BA%D0%B0%D1%80%D1%82%D0%B8%D0%BD%D0%BA%D0%B8/%D1%81%D1%82%D1%80%D0%B5%D0%BB%D0%BA%D0%B04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-2760000">
            <a:off x="1639952" y="720616"/>
            <a:ext cx="1414347" cy="1237825"/>
          </a:xfrm>
          <a:prstGeom prst="rect">
            <a:avLst/>
          </a:prstGeom>
          <a:noFill/>
        </p:spPr>
      </p:pic>
      <p:pic>
        <p:nvPicPr>
          <p:cNvPr id="35" name="Picture 31" descr="http://sch1220.mskobr.ru/files/2016-2017/%D0%BA%D0%B0%D1%80%D1%82%D0%B8%D0%BD%D0%BA%D0%B8/%D1%81%D1%82%D1%80%D0%B5%D0%BB%D0%BA%D0%B04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4136633">
            <a:off x="2017545" y="2937027"/>
            <a:ext cx="1649886" cy="2474111"/>
          </a:xfrm>
          <a:prstGeom prst="rect">
            <a:avLst/>
          </a:prstGeom>
          <a:noFill/>
        </p:spPr>
      </p:pic>
      <p:pic>
        <p:nvPicPr>
          <p:cNvPr id="38" name="Рисунок 37" descr="image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flipH="1">
            <a:off x="4572000" y="2164783"/>
            <a:ext cx="1642750" cy="1157405"/>
          </a:xfrm>
          <a:prstGeom prst="ellipse">
            <a:avLst/>
          </a:prstGeom>
          <a:ln w="63500" cap="rnd">
            <a:solidFill>
              <a:srgbClr val="00A27F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9" name="Рисунок 38" descr="image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flipH="1">
            <a:off x="5868143" y="908720"/>
            <a:ext cx="1800200" cy="1224136"/>
          </a:xfrm>
          <a:prstGeom prst="ellipse">
            <a:avLst/>
          </a:prstGeom>
          <a:ln w="63500" cap="rnd">
            <a:solidFill>
              <a:srgbClr val="00A27F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0" name="Рисунок 39" descr="image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 flipH="1">
            <a:off x="7429242" y="2099892"/>
            <a:ext cx="1714758" cy="1143172"/>
          </a:xfrm>
          <a:prstGeom prst="ellipse">
            <a:avLst/>
          </a:prstGeom>
          <a:ln w="63500" cap="rnd">
            <a:solidFill>
              <a:srgbClr val="00A27F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1" name="Рисунок 40" descr="image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flipH="1">
            <a:off x="7429242" y="4149080"/>
            <a:ext cx="1714758" cy="1143172"/>
          </a:xfrm>
          <a:prstGeom prst="ellipse">
            <a:avLst/>
          </a:prstGeom>
          <a:ln w="63500" cap="rnd">
            <a:solidFill>
              <a:srgbClr val="00A27F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2" name="Рисунок 41" descr="image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 flipH="1">
            <a:off x="6084168" y="5157192"/>
            <a:ext cx="1628346" cy="1221260"/>
          </a:xfrm>
          <a:prstGeom prst="ellipse">
            <a:avLst/>
          </a:prstGeom>
          <a:ln w="63500" cap="rnd">
            <a:solidFill>
              <a:srgbClr val="00A27F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3" name="Рисунок 42" descr="image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 flipH="1">
            <a:off x="4572000" y="4221088"/>
            <a:ext cx="1714758" cy="1143172"/>
          </a:xfrm>
          <a:prstGeom prst="ellipse">
            <a:avLst/>
          </a:prstGeom>
          <a:ln w="63500" cap="rnd">
            <a:solidFill>
              <a:srgbClr val="00A27F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4" name="Содержимое 2"/>
          <p:cNvSpPr txBox="1">
            <a:spLocks/>
          </p:cNvSpPr>
          <p:nvPr/>
        </p:nvSpPr>
        <p:spPr>
          <a:xfrm>
            <a:off x="4788024" y="3284984"/>
            <a:ext cx="1080120" cy="360040"/>
          </a:xfrm>
          <a:prstGeom prst="rect">
            <a:avLst/>
          </a:prstGeom>
          <a:gradFill rotWithShape="1">
            <a:gsLst>
              <a:gs pos="100000">
                <a:srgbClr val="00A27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КОНТЕЙНЕРНАЯ ПЛОЩАДКА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45" name="Содержимое 2"/>
          <p:cNvSpPr txBox="1">
            <a:spLocks/>
          </p:cNvSpPr>
          <p:nvPr/>
        </p:nvSpPr>
        <p:spPr>
          <a:xfrm>
            <a:off x="6228184" y="2060848"/>
            <a:ext cx="1080120" cy="360040"/>
          </a:xfrm>
          <a:prstGeom prst="rect">
            <a:avLst/>
          </a:prstGeom>
          <a:gradFill rotWithShape="1">
            <a:gsLst>
              <a:gs pos="100000">
                <a:srgbClr val="00A27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800" b="1" dirty="0">
                <a:solidFill>
                  <a:schemeClr val="bg1"/>
                </a:solidFill>
                <a:cs typeface="Times New Roman" pitchFamily="18" charset="0"/>
              </a:rPr>
              <a:t>ТРАНСПОРТИРОВКА ТКО</a:t>
            </a:r>
          </a:p>
        </p:txBody>
      </p:sp>
      <p:sp>
        <p:nvSpPr>
          <p:cNvPr id="46" name="Содержимое 2"/>
          <p:cNvSpPr txBox="1">
            <a:spLocks/>
          </p:cNvSpPr>
          <p:nvPr/>
        </p:nvSpPr>
        <p:spPr>
          <a:xfrm>
            <a:off x="7596336" y="3212976"/>
            <a:ext cx="1475656" cy="360040"/>
          </a:xfrm>
          <a:prstGeom prst="rect">
            <a:avLst/>
          </a:prstGeom>
          <a:gradFill rotWithShape="1">
            <a:gsLst>
              <a:gs pos="100000">
                <a:srgbClr val="00A27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МУСОРОСОРТИРОВОЧНЫЙ КОМПЛЕКС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47" name="Содержимое 2"/>
          <p:cNvSpPr txBox="1">
            <a:spLocks/>
          </p:cNvSpPr>
          <p:nvPr/>
        </p:nvSpPr>
        <p:spPr>
          <a:xfrm>
            <a:off x="7740352" y="5262164"/>
            <a:ext cx="1080120" cy="360040"/>
          </a:xfrm>
          <a:prstGeom prst="rect">
            <a:avLst/>
          </a:prstGeom>
          <a:gradFill rotWithShape="1">
            <a:gsLst>
              <a:gs pos="100000">
                <a:srgbClr val="00A27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ПЕРЕРАБОТКА ВТОРСЫРЬЯ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48" name="Содержимое 2"/>
          <p:cNvSpPr txBox="1">
            <a:spLocks/>
          </p:cNvSpPr>
          <p:nvPr/>
        </p:nvSpPr>
        <p:spPr>
          <a:xfrm>
            <a:off x="6228184" y="6309320"/>
            <a:ext cx="1296144" cy="432048"/>
          </a:xfrm>
          <a:prstGeom prst="rect">
            <a:avLst/>
          </a:prstGeom>
          <a:gradFill rotWithShape="1">
            <a:gsLst>
              <a:gs pos="100000">
                <a:srgbClr val="00A27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ЗАХОРОНЕНИЕ НЕУТИЛЬНЫХ ОТХОДОВ НА ПОЛИГОНЕ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49" name="Содержимое 2"/>
          <p:cNvSpPr txBox="1">
            <a:spLocks/>
          </p:cNvSpPr>
          <p:nvPr/>
        </p:nvSpPr>
        <p:spPr>
          <a:xfrm>
            <a:off x="4788024" y="5406180"/>
            <a:ext cx="1080120" cy="360040"/>
          </a:xfrm>
          <a:prstGeom prst="rect">
            <a:avLst/>
          </a:prstGeom>
          <a:gradFill rotWithShape="1">
            <a:gsLst>
              <a:gs pos="100000">
                <a:srgbClr val="00A27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РЕКУЛЬТИВАЦИЯ ПОЛИГОНА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pic>
        <p:nvPicPr>
          <p:cNvPr id="50" name="Picture 31" descr="http://sch1220.mskobr.ru/files/2016-2017/%D0%BA%D0%B0%D1%80%D1%82%D0%B8%D0%BD%D0%BA%D0%B8/%D1%81%D1%82%D1%80%D0%B5%D0%BB%D0%BA%D0%B04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16474272">
            <a:off x="4835819" y="1293499"/>
            <a:ext cx="1011056" cy="884868"/>
          </a:xfrm>
          <a:prstGeom prst="rect">
            <a:avLst/>
          </a:prstGeom>
          <a:noFill/>
        </p:spPr>
      </p:pic>
      <p:pic>
        <p:nvPicPr>
          <p:cNvPr id="51" name="Picture 31" descr="http://sch1220.mskobr.ru/files/2016-2017/%D0%BA%D0%B0%D1%80%D1%82%D0%B8%D0%BD%D0%BA%D0%B8/%D1%81%D1%82%D1%80%D0%B5%D0%BB%D0%BA%D0%B04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21319396">
            <a:off x="7702734" y="1164489"/>
            <a:ext cx="1011056" cy="884868"/>
          </a:xfrm>
          <a:prstGeom prst="rect">
            <a:avLst/>
          </a:prstGeom>
          <a:noFill/>
        </p:spPr>
      </p:pic>
      <p:pic>
        <p:nvPicPr>
          <p:cNvPr id="55" name="Picture 31" descr="http://sch1220.mskobr.ru/files/2016-2017/%D0%BA%D0%B0%D1%80%D1%82%D0%B8%D0%BD%D0%BA%D0%B8/%D1%81%D1%82%D1%80%D0%B5%D0%BB%D0%BA%D0%B04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 rot="9941640">
            <a:off x="5033637" y="5637865"/>
            <a:ext cx="1096868" cy="959970"/>
          </a:xfrm>
          <a:prstGeom prst="rect">
            <a:avLst/>
          </a:prstGeom>
          <a:noFill/>
        </p:spPr>
      </p:pic>
      <p:pic>
        <p:nvPicPr>
          <p:cNvPr id="11297" name="Picture 33" descr="https://xn--80a6aab2a.xn--p1ai/upload/iblock/813/8130afbaeaf17dc1e71dec46f17126c5.jpg"/>
          <p:cNvPicPr>
            <a:picLocks noChangeAspect="1" noChangeArrowheads="1"/>
          </p:cNvPicPr>
          <p:nvPr/>
        </p:nvPicPr>
        <p:blipFill>
          <a:blip r:embed="rId18" cstate="print"/>
          <a:srcRect l="12500" t="12500" r="12500" b="12500"/>
          <a:stretch>
            <a:fillRect/>
          </a:stretch>
        </p:blipFill>
        <p:spPr bwMode="auto">
          <a:xfrm>
            <a:off x="6444208" y="4653136"/>
            <a:ext cx="864096" cy="432048"/>
          </a:xfrm>
          <a:prstGeom prst="rect">
            <a:avLst/>
          </a:prstGeom>
          <a:noFill/>
        </p:spPr>
      </p:pic>
      <p:sp>
        <p:nvSpPr>
          <p:cNvPr id="57" name="Стрелка вниз 56"/>
          <p:cNvSpPr/>
          <p:nvPr/>
        </p:nvSpPr>
        <p:spPr>
          <a:xfrm>
            <a:off x="6156176" y="4221088"/>
            <a:ext cx="1296144" cy="360040"/>
          </a:xfrm>
          <a:prstGeom prst="downArrow">
            <a:avLst/>
          </a:prstGeom>
          <a:solidFill>
            <a:srgbClr val="00A27F"/>
          </a:solidFill>
          <a:ln>
            <a:solidFill>
              <a:srgbClr val="266C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600" b="1" dirty="0" smtClean="0">
                <a:solidFill>
                  <a:schemeClr val="tx1"/>
                </a:solidFill>
              </a:rPr>
              <a:t>РЕГИОНАЛЬ-НЫЙ ОПЕРАТОР </a:t>
            </a:r>
            <a:endParaRPr lang="ru-RU" sz="600" b="1" dirty="0">
              <a:solidFill>
                <a:schemeClr val="tx1"/>
              </a:solidFill>
            </a:endParaRPr>
          </a:p>
        </p:txBody>
      </p:sp>
      <p:pic>
        <p:nvPicPr>
          <p:cNvPr id="60" name="Picture 31" descr="http://sch1220.mskobr.ru/files/2016-2017/%D0%BA%D0%B0%D1%80%D1%82%D0%B8%D0%BD%D0%BA%D0%B8/%D1%81%D1%82%D1%80%D0%B5%D0%BB%D0%BA%D0%B04.pn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 rot="19703855" flipH="1">
            <a:off x="7466878" y="3571918"/>
            <a:ext cx="779138" cy="825712"/>
          </a:xfrm>
          <a:prstGeom prst="rect">
            <a:avLst/>
          </a:prstGeom>
          <a:noFill/>
        </p:spPr>
      </p:pic>
      <p:pic>
        <p:nvPicPr>
          <p:cNvPr id="61" name="Picture 31" descr="http://sch1220.mskobr.ru/files/2016-2017/%D0%BA%D0%B0%D1%80%D1%82%D0%B8%D0%BD%D0%BA%D0%B8/%D1%81%D1%82%D1%80%D0%B5%D0%BB%D0%BA%D0%B04.png"/>
          <p:cNvPicPr>
            <a:picLocks noChangeAspect="1" noChangeArrowheads="1"/>
          </p:cNvPicPr>
          <p:nvPr/>
        </p:nvPicPr>
        <p:blipFill>
          <a:blip r:embed="rId20" cstate="print"/>
          <a:srcRect t="-13800"/>
          <a:stretch>
            <a:fillRect/>
          </a:stretch>
        </p:blipFill>
        <p:spPr bwMode="auto">
          <a:xfrm rot="4974423">
            <a:off x="6964609" y="4293866"/>
            <a:ext cx="3434791" cy="1455814"/>
          </a:xfrm>
          <a:prstGeom prst="rect">
            <a:avLst/>
          </a:prstGeom>
          <a:noFill/>
        </p:spPr>
      </p:pic>
      <p:pic>
        <p:nvPicPr>
          <p:cNvPr id="37" name="Picture 31" descr="http://sch1220.mskobr.ru/files/2016-2017/%D0%BA%D0%B0%D1%80%D1%82%D0%B8%D0%BD%D0%BA%D0%B8/%D1%81%D1%82%D1%80%D0%B5%D0%BB%D0%BA%D0%B04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639931">
            <a:off x="3155985" y="3171949"/>
            <a:ext cx="1428244" cy="1861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BAD4A0-DE6E-4664-AE74-3C40F342EDA6}"/>
</file>

<file path=customXml/itemProps2.xml><?xml version="1.0" encoding="utf-8"?>
<ds:datastoreItem xmlns:ds="http://schemas.openxmlformats.org/officeDocument/2006/customXml" ds:itemID="{13B30AEC-1B38-49EF-97BD-1C113FCFF939}"/>
</file>

<file path=customXml/itemProps3.xml><?xml version="1.0" encoding="utf-8"?>
<ds:datastoreItem xmlns:ds="http://schemas.openxmlformats.org/officeDocument/2006/customXml" ds:itemID="{8398E84F-041B-4417-8B45-2DBBC1BC656D}"/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34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РЕФОРМА СИСТЕМЫ ОБРАЩЕНИЯ С ТВЕРДЫМИ КОММУНАЛЬНЫМИ ОТХОДАМИ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E_Maslennikova</dc:creator>
  <cp:lastModifiedBy>Калачева Ольга Витальевна</cp:lastModifiedBy>
  <cp:revision>24</cp:revision>
  <cp:lastPrinted>2019-03-01T07:47:51Z</cp:lastPrinted>
  <dcterms:created xsi:type="dcterms:W3CDTF">2019-02-28T11:22:24Z</dcterms:created>
  <dcterms:modified xsi:type="dcterms:W3CDTF">2020-02-03T06:56:26Z</dcterms:modified>
</cp:coreProperties>
</file>