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9"/>
  </p:notesMasterIdLst>
  <p:handoutMasterIdLst>
    <p:handoutMasterId r:id="rId20"/>
  </p:handoutMasterIdLst>
  <p:sldIdLst>
    <p:sldId id="256" r:id="rId2"/>
    <p:sldId id="257" r:id="rId3"/>
    <p:sldId id="277" r:id="rId4"/>
    <p:sldId id="287" r:id="rId5"/>
    <p:sldId id="260" r:id="rId6"/>
    <p:sldId id="280" r:id="rId7"/>
    <p:sldId id="281" r:id="rId8"/>
    <p:sldId id="282" r:id="rId9"/>
    <p:sldId id="284" r:id="rId10"/>
    <p:sldId id="285" r:id="rId11"/>
    <p:sldId id="288" r:id="rId12"/>
    <p:sldId id="291" r:id="rId13"/>
    <p:sldId id="290" r:id="rId14"/>
    <p:sldId id="292" r:id="rId15"/>
    <p:sldId id="293" r:id="rId16"/>
    <p:sldId id="286" r:id="rId17"/>
    <p:sldId id="276"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845" userDrawn="1">
          <p15:clr>
            <a:srgbClr val="A4A3A4"/>
          </p15:clr>
        </p15:guide>
        <p15:guide id="2" pos="4105" userDrawn="1">
          <p15:clr>
            <a:srgbClr val="A4A3A4"/>
          </p15:clr>
        </p15:guide>
        <p15:guide id="3" orient="horz" pos="1416"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 Olesya" initials="" lastIdx="4" clrIdx="6"/>
  <p:cmAuthor id="1" name="пользователь Microsoft Office" initials="Office" lastIdx="1" clrIdx="0">
    <p:extLst/>
  </p:cmAuthor>
  <p:cmAuthor id="8" name="Rustam Gabbasov" initials="RG" lastIdx="1" clrIdx="7">
    <p:extLst/>
  </p:cmAuthor>
  <p:cmAuthor id="2" name="пользователь Microsoft Office" initials="Office [2]" lastIdx="1" clrIdx="1">
    <p:extLst/>
  </p:cmAuthor>
  <p:cmAuthor id="9" name="Rustam Gabbasov" initials="RG [2]" lastIdx="1" clrIdx="8">
    <p:extLst/>
  </p:cmAuthor>
  <p:cmAuthor id="3" name="пользователь Microsoft Office" initials="Office [3]" lastIdx="1" clrIdx="2">
    <p:extLst/>
  </p:cmAuthor>
  <p:cmAuthor id="10" name="Rustam Gabbasov" initials="RG [3]" lastIdx="1" clrIdx="9">
    <p:extLst/>
  </p:cmAuthor>
  <p:cmAuthor id="4" name="пользователь Microsoft Office" initials="Office [4]" lastIdx="1" clrIdx="3">
    <p:extLst/>
  </p:cmAuthor>
  <p:cmAuthor id="11" name="Пользователь Microsoft Office" initials="Office" lastIdx="1" clrIdx="10">
    <p:extLst/>
  </p:cmAuthor>
  <p:cmAuthor id="5" name="пользователь Microsoft Office" initials="Office [5]" lastIdx="1" clrIdx="4">
    <p:extLst/>
  </p:cmAuthor>
  <p:cmAuthor id="6" name="пользователь Microsoft Office" initials="Office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C450"/>
    <a:srgbClr val="E86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1024" autoAdjust="0"/>
  </p:normalViewPr>
  <p:slideViewPr>
    <p:cSldViewPr snapToGrid="0" snapToObjects="1">
      <p:cViewPr varScale="1">
        <p:scale>
          <a:sx n="97" d="100"/>
          <a:sy n="97" d="100"/>
        </p:scale>
        <p:origin x="-114" y="-666"/>
      </p:cViewPr>
      <p:guideLst>
        <p:guide orient="horz" pos="2845"/>
        <p:guide orient="horz" pos="1416"/>
        <p:guide pos="4105"/>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1BC8DA-454B-E84F-B565-8C75CE0FDE74}" type="slidenum">
              <a:rPr lang="ru-RU" smtClean="0"/>
              <a:t>‹#›</a:t>
            </a:fld>
            <a:endParaRPr lang="ru-RU"/>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0133177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 себя и близких от финансового мошенничества</a:t>
            </a:r>
          </a:p>
          <a:p>
            <a:r>
              <a:rPr lang="ru-RU" sz="1100" b="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ru-RU" sz="1100" dirty="0" smtClean="0">
                <a:latin typeface="+mn-lt"/>
              </a:rPr>
              <a:t>Защитите от него себя и свою семью</a:t>
            </a:r>
            <a:endParaRPr lang="ru-RU" sz="1100" dirty="0" smtClean="0">
              <a:solidFill>
                <a:schemeClr val="tx1"/>
              </a:solidFill>
              <a:latin typeface="+mn-lt"/>
              <a:ea typeface="Calibri Light" charset="0"/>
              <a:cs typeface="Calibri Light" charset="0"/>
            </a:endParaRPr>
          </a:p>
          <a:p>
            <a:endParaRPr lang="ru-RU" sz="1100" b="0"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Списание денег со счета без ведома владельца, кража паролей и </a:t>
            </a:r>
            <a:r>
              <a:rPr lang="ru-RU" sz="1100" b="0" kern="1200" dirty="0" err="1" smtClean="0">
                <a:solidFill>
                  <a:schemeClr val="tx1"/>
                </a:solidFill>
                <a:effectLst/>
                <a:latin typeface="+mn-lt"/>
                <a:ea typeface="+mn-ea"/>
                <a:cs typeface="+mn-cs"/>
              </a:rPr>
              <a:t>пин</a:t>
            </a:r>
            <a:r>
              <a:rPr lang="ru-RU" sz="1100" b="0" kern="1200" dirty="0" smtClean="0">
                <a:solidFill>
                  <a:schemeClr val="tx1"/>
                </a:solidFill>
                <a:effectLst/>
                <a:latin typeface="+mn-lt"/>
                <a:ea typeface="+mn-ea"/>
                <a:cs typeface="+mn-cs"/>
              </a:rPr>
              <a:t>-кодов, легкий заработок в интернете и вклады под невероятные проценты, онлайн-казино — все это виды финансового мошенничества. Преступники будут спекулировать на ваших чувствах, обещать золотые горы, мимикрировать под сотрудников банков или государственных организаций, чтобы выманить деньги. Как распознать мошенника и что делать, если вас все-таки удалось обмануть?</a:t>
            </a:r>
          </a:p>
        </p:txBody>
      </p:sp>
    </p:spTree>
    <p:extLst>
      <p:ext uri="{BB962C8B-B14F-4D97-AF65-F5344CB8AC3E}">
        <p14:creationId xmlns:p14="http://schemas.microsoft.com/office/powerpoint/2010/main" val="681771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Мошеннические организации </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Самая известная мошенническая организация в России — проект «МММ». Она работала по принципу финансовой пирамиды: обещала огромные проценты по вкладам, гарантировала доходность и выплачивала средства за счет денег, внесенных другими вкладчиками. Верхушка этой пирамиды действительно могла заработать, а те, кто стоял на ступенях ниже, теряли свои деньги. Но сейчас ситуация изменилась, организаторы финансовых пирамид — просто мошенники, которые собирают с людей деньги и пропадают. Не важно, вверху вы или внизу пирамиды, на финансовых пирамидах заработать нельзя, если вы вложите деньги, вы непременно их потеряете.</a:t>
            </a:r>
            <a:r>
              <a:rPr lang="ru-RU" sz="1100" b="1" kern="1200" dirty="0" smtClean="0">
                <a:solidFill>
                  <a:schemeClr val="tx1"/>
                </a:solidFill>
                <a:effectLst/>
                <a:latin typeface="+mn-lt"/>
                <a:ea typeface="+mn-ea"/>
                <a:cs typeface="+mn-cs"/>
              </a:rPr>
              <a:t> </a:t>
            </a:r>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Сейчас финансовые пирамиды начинают маскироваться под  </a:t>
            </a:r>
            <a:r>
              <a:rPr lang="ru-RU" sz="1100" kern="1200" dirty="0" err="1" smtClean="0">
                <a:solidFill>
                  <a:schemeClr val="tx1"/>
                </a:solidFill>
                <a:effectLst/>
                <a:latin typeface="+mn-lt"/>
                <a:ea typeface="+mn-ea"/>
                <a:cs typeface="+mn-cs"/>
              </a:rPr>
              <a:t>микрофинансовые</a:t>
            </a:r>
            <a:r>
              <a:rPr lang="ru-RU" sz="1100" kern="1200" dirty="0" smtClean="0">
                <a:solidFill>
                  <a:schemeClr val="tx1"/>
                </a:solidFill>
                <a:effectLst/>
                <a:latin typeface="+mn-lt"/>
                <a:ea typeface="+mn-ea"/>
                <a:cs typeface="+mn-cs"/>
              </a:rPr>
              <a:t> организации, которые работают по принципу сетевого маркетинга, инвестиционные и управляющие предприятия, онлайн-казино. Они заявляют о высоких процентах по вкладам и отсутствии рисков, гарантируют доход (что запрещено на рынке ценных бумаг),  обещают помощь людям с плохой кредитной историей. А еще просят внести деньги сразу (желательно наличными) и привести друга (иногда за какой-то бонус), чтобы масштабы пирамиды увеличивались и их (а не ваша) прибыль росла. </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Финансовая организация должна иметь лицензию Банка России на осуществление заявленной деятельности. Сверьтесь со Справочником по кредитным организациям</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и</a:t>
            </a:r>
            <a:r>
              <a:rPr lang="ru-RU" sz="1100" u="none" strike="noStrike" kern="1200" baseline="0" dirty="0" smtClean="0">
                <a:solidFill>
                  <a:schemeClr val="tx1"/>
                </a:solidFill>
                <a:effectLst/>
                <a:latin typeface="+mn-lt"/>
                <a:ea typeface="+mn-ea"/>
                <a:cs typeface="+mn-cs"/>
              </a:rPr>
              <a:t> </a:t>
            </a:r>
            <a:r>
              <a:rPr lang="ru-RU" sz="1100" u="none" strike="noStrike" kern="1200" dirty="0" smtClean="0">
                <a:solidFill>
                  <a:schemeClr val="tx1"/>
                </a:solidFill>
                <a:effectLst/>
                <a:latin typeface="+mn-lt"/>
                <a:ea typeface="+mn-ea"/>
                <a:cs typeface="+mn-cs"/>
              </a:rPr>
              <a:t>Справочником участников финансового рынка на</a:t>
            </a:r>
            <a:r>
              <a:rPr lang="ru-RU" sz="1100" u="none" strike="noStrike" kern="1200" baseline="0" dirty="0" smtClean="0">
                <a:solidFill>
                  <a:schemeClr val="tx1"/>
                </a:solidFill>
                <a:effectLst/>
                <a:latin typeface="+mn-lt"/>
                <a:ea typeface="+mn-ea"/>
                <a:cs typeface="+mn-cs"/>
              </a:rPr>
              <a:t> сайте </a:t>
            </a:r>
            <a:r>
              <a:rPr lang="ru-RU" sz="1100" u="none" strike="noStrike" kern="1200" dirty="0" err="1" smtClean="0">
                <a:solidFill>
                  <a:schemeClr val="tx1"/>
                </a:solidFill>
                <a:effectLst/>
                <a:latin typeface="+mn-lt"/>
                <a:ea typeface="+mn-ea"/>
                <a:cs typeface="+mn-cs"/>
              </a:rPr>
              <a:t>cbr.ru</a:t>
            </a:r>
            <a:r>
              <a:rPr lang="ru-RU" sz="1100" u="none" strike="noStrike" kern="1200" dirty="0" smtClean="0">
                <a:solidFill>
                  <a:schemeClr val="tx1"/>
                </a:solidFill>
                <a:effectLst/>
                <a:latin typeface="+mn-lt"/>
                <a:ea typeface="+mn-ea"/>
                <a:cs typeface="+mn-cs"/>
              </a:rPr>
              <a:t>.</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компанию в Едином государственном реестре юридических лиц ФНС России.</a:t>
            </a:r>
          </a:p>
          <a:p>
            <a:pPr marL="171450" lvl="0" indent="-171450">
              <a:buFont typeface="Arial"/>
              <a:buChar char="•"/>
            </a:pPr>
            <a:r>
              <a:rPr lang="ru-RU" sz="1100" u="none" strike="noStrike" kern="1200" dirty="0" smtClean="0">
                <a:solidFill>
                  <a:schemeClr val="tx1"/>
                </a:solidFill>
                <a:effectLst/>
                <a:latin typeface="+mn-lt"/>
                <a:ea typeface="+mn-ea"/>
                <a:cs typeface="+mn-cs"/>
              </a:rPr>
              <a:t>Запросите образцы договоров, копии документов. Если есть возможность, проконсультируйтесь с юристом.</a:t>
            </a:r>
          </a:p>
          <a:p>
            <a:pPr lvl="0" rtl="0">
              <a:spcBef>
                <a:spcPts val="0"/>
              </a:spcBef>
              <a:buNone/>
            </a:pPr>
            <a:endParaRPr dirty="0"/>
          </a:p>
        </p:txBody>
      </p:sp>
    </p:spTree>
    <p:extLst>
      <p:ext uri="{BB962C8B-B14F-4D97-AF65-F5344CB8AC3E}">
        <p14:creationId xmlns:p14="http://schemas.microsoft.com/office/powerpoint/2010/main" val="1289488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Я вложился и прогорел.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Составьте претензию и направьте ее в адрес компании заказным письмом с уведомлением. Или отнесите лично и удостоверьтесь, что его зарегистрировали. Возьмите расписку о получении, чтобы компания «случайно» не потеряла ваше письмо.</a:t>
            </a:r>
          </a:p>
          <a:p>
            <a:pPr marL="228600" indent="-228600">
              <a:buAutoNum type="arabicPeriod"/>
            </a:pPr>
            <a:r>
              <a:rPr lang="ru-RU" u="none" strike="noStrike" dirty="0" smtClean="0">
                <a:effectLst/>
              </a:rPr>
              <a:t>Если компания отказывается вернуть деньги, то соберите все документы (от договоров до выписок) и обратитесь в правоохранительные органы с заявлением.</a:t>
            </a:r>
          </a:p>
          <a:p>
            <a:pPr marL="228600" indent="-228600">
              <a:buAutoNum type="arabicPeriod"/>
            </a:pPr>
            <a:r>
              <a:rPr lang="ru-RU" u="none" strike="noStrike" dirty="0" smtClean="0">
                <a:effectLst/>
              </a:rPr>
              <a:t>Свяжитесь с юристом и попробуйте найти других жертв мошенничества.</a:t>
            </a:r>
          </a:p>
          <a:p>
            <a:pPr lvl="0" rtl="0">
              <a:spcBef>
                <a:spcPts val="0"/>
              </a:spcBef>
              <a:buNone/>
            </a:pPr>
            <a:endParaRPr dirty="0"/>
          </a:p>
        </p:txBody>
      </p:sp>
    </p:spTree>
    <p:extLst>
      <p:ext uri="{BB962C8B-B14F-4D97-AF65-F5344CB8AC3E}">
        <p14:creationId xmlns:p14="http://schemas.microsoft.com/office/powerpoint/2010/main" val="200642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потерять деньги на рынке </a:t>
            </a:r>
            <a:r>
              <a:rPr lang="ru-RU" sz="1100" b="1" kern="1200" dirty="0" err="1" smtClean="0">
                <a:solidFill>
                  <a:schemeClr val="tx1"/>
                </a:solidFill>
                <a:effectLst/>
                <a:latin typeface="+mn-lt"/>
                <a:ea typeface="+mn-ea"/>
                <a:cs typeface="+mn-cs"/>
              </a:rPr>
              <a:t>Форекс</a:t>
            </a:r>
            <a:r>
              <a:rPr lang="ru-RU" sz="1100" b="1" kern="1200" dirty="0" smtClean="0">
                <a:solidFill>
                  <a:schemeClr val="tx1"/>
                </a:solidFill>
                <a:effectLst/>
                <a:latin typeface="+mn-lt"/>
                <a:ea typeface="+mn-ea"/>
                <a:cs typeface="+mn-cs"/>
              </a:rPr>
              <a:t>?</a:t>
            </a:r>
          </a:p>
          <a:p>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Еще один тип мошенников —  </a:t>
            </a:r>
            <a:r>
              <a:rPr lang="ru-RU" sz="1100" kern="1200" dirty="0" err="1" smtClean="0">
                <a:solidFill>
                  <a:schemeClr val="tx1"/>
                </a:solidFill>
                <a:effectLst/>
                <a:latin typeface="+mn-lt"/>
                <a:ea typeface="+mn-ea"/>
                <a:cs typeface="+mn-cs"/>
              </a:rPr>
              <a:t>псевдопрофессиональные</a:t>
            </a:r>
            <a:r>
              <a:rPr lang="ru-RU" sz="1100" kern="1200" dirty="0" smtClean="0">
                <a:solidFill>
                  <a:schemeClr val="tx1"/>
                </a:solidFill>
                <a:effectLst/>
                <a:latin typeface="+mn-lt"/>
                <a:ea typeface="+mn-ea"/>
                <a:cs typeface="+mn-cs"/>
              </a:rPr>
              <a:t> участники финансового рынка, которые активно рекламируют свои услуги по организации торговли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Наверняка вы слышали истории, как простые люди «с улицы» заработали состояние, покупая и продавая валюту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Звучит заманчиво, но не спешите рисковать. Физическое лицо с небольшим стартовым капиталом не имеет доступа на реальный рынок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где продают и покупают валюту в основном крупные банки. Чтобы обычному человеку выйти на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нужно заключить договор с посредником,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-дилером, и торговать через него. </a:t>
            </a: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Торговля на рынке </a:t>
            </a:r>
            <a:r>
              <a:rPr lang="ru-RU" sz="1100" kern="1200" dirty="0" err="1" smtClean="0">
                <a:solidFill>
                  <a:schemeClr val="tx1"/>
                </a:solidFill>
                <a:effectLst/>
                <a:latin typeface="+mn-lt"/>
                <a:ea typeface="+mn-ea"/>
                <a:cs typeface="+mn-cs"/>
              </a:rPr>
              <a:t>Форекс</a:t>
            </a:r>
            <a:r>
              <a:rPr lang="ru-RU" sz="1100" kern="1200" dirty="0" smtClean="0">
                <a:solidFill>
                  <a:schemeClr val="tx1"/>
                </a:solidFill>
                <a:effectLst/>
                <a:latin typeface="+mn-lt"/>
                <a:ea typeface="+mn-ea"/>
                <a:cs typeface="+mn-cs"/>
              </a:rPr>
              <a:t> сама по себе большой риск, гарантий нет, больше шансов потерять все, чем сорвать куш. Но опасность кроется и в посредниках — можно нарваться на мошенников, которые просто не вернут вам ваши деньги. Вероятен такой вариант: вам предлагают удивительно низкие комиссии, различные бонусы (сумма на вашем счете, допустим, удваивается), вы даже можете заключить с дилером договор через интернет с помощью электронного документооборота и вроде бы выиграть целый миллион! Но прибыль вы не получите и вложения потеряете. </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kern="1200" dirty="0" smtClean="0">
                <a:solidFill>
                  <a:schemeClr val="tx1"/>
                </a:solidFill>
                <a:effectLst/>
                <a:latin typeface="+mn-lt"/>
                <a:ea typeface="+mn-ea"/>
                <a:cs typeface="+mn-cs"/>
              </a:rPr>
              <a:t>Не стоит связываться с так называемыми бинарными опционами. Реклама в интернете сулит вам неслыханную прибыль:</a:t>
            </a:r>
            <a:r>
              <a:rPr lang="ru-RU" sz="1100" kern="1200" baseline="0" dirty="0" smtClean="0">
                <a:solidFill>
                  <a:schemeClr val="tx1"/>
                </a:solidFill>
                <a:effectLst/>
                <a:latin typeface="+mn-lt"/>
                <a:ea typeface="+mn-ea"/>
                <a:cs typeface="+mn-cs"/>
              </a:rPr>
              <a:t> </a:t>
            </a:r>
            <a:r>
              <a:rPr lang="ru-RU" sz="1100" kern="1200" dirty="0" smtClean="0">
                <a:solidFill>
                  <a:schemeClr val="tx1"/>
                </a:solidFill>
                <a:effectLst/>
                <a:latin typeface="+mn-lt"/>
                <a:ea typeface="+mn-ea"/>
                <a:cs typeface="+mn-cs"/>
              </a:rPr>
              <a:t>откройте счет, делайте ставки на рост или падение валют или акций за определенный период. Если по истечении заявленного времени ваш прогноз оказался верен, вы получаете внушительный процент прибыли, если не угадали — теряете деньги. В реальности сегодня в интернете не существует площадок, на которых могут проводиться такие сделки, поэтому все обещания о легком заработке на бинарных опционах — это мошенничество. Вы просто потеряете свои деньги. </a:t>
            </a:r>
          </a:p>
          <a:p>
            <a:endParaRPr lang="ru-RU" sz="1100"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30806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уберечься от обмана</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вы все же решились выйти на рынок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 внимательно изучите закон и «Базовый стандарт совершения операций на финансовом рынке при осуществлении деятельности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Проверьте </a:t>
            </a:r>
            <a:r>
              <a:rPr lang="ru-RU" sz="1100" u="none" strike="noStrike" kern="1200" dirty="0" err="1" smtClean="0">
                <a:solidFill>
                  <a:schemeClr val="tx1"/>
                </a:solidFill>
                <a:effectLst/>
                <a:latin typeface="+mn-lt"/>
                <a:ea typeface="+mn-ea"/>
                <a:cs typeface="+mn-cs"/>
              </a:rPr>
              <a:t>форекс</a:t>
            </a:r>
            <a:r>
              <a:rPr lang="ru-RU" sz="1100" u="none" strike="noStrike" kern="1200" dirty="0" smtClean="0">
                <a:solidFill>
                  <a:schemeClr val="tx1"/>
                </a:solidFill>
                <a:effectLst/>
                <a:latin typeface="+mn-lt"/>
                <a:ea typeface="+mn-ea"/>
                <a:cs typeface="+mn-cs"/>
              </a:rPr>
              <a:t>-дилера, с которым собираетесь работать. Найдите на его сайте лицензии, образцы рамочных договоров.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Если компания зарегистрирована не в России, а в офшорных зонах — насторожитесь: скорее всего, перед вами мошенники.</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Предупредите пожилых родственников о том, что агрессивная реклама быстрого заработка в интернете на деле обернется не прибылью, а потерей денег. </a:t>
            </a:r>
            <a:endParaRPr lang="ru-RU" u="none" strike="noStrike" dirty="0" smtClean="0">
              <a:effectLst/>
            </a:endParaRPr>
          </a:p>
          <a:p>
            <a:pPr marL="171450" lvl="0" indent="-171450">
              <a:buFont typeface="Arial"/>
              <a:buChar char="•"/>
            </a:pPr>
            <a:r>
              <a:rPr lang="ru-RU" sz="1100" u="none" strike="noStrike" kern="1200" dirty="0" smtClean="0">
                <a:solidFill>
                  <a:schemeClr val="tx1"/>
                </a:solidFill>
                <a:effectLst/>
                <a:latin typeface="+mn-lt"/>
                <a:ea typeface="+mn-ea"/>
                <a:cs typeface="+mn-cs"/>
              </a:rPr>
              <a:t>А еще лучше не рискуйте, попробуйте начать путь инвестора</a:t>
            </a:r>
            <a:r>
              <a:rPr lang="ru-RU" sz="1100" u="none" strike="noStrike" kern="1200" baseline="0" dirty="0" smtClean="0">
                <a:solidFill>
                  <a:schemeClr val="tx1"/>
                </a:solidFill>
                <a:effectLst/>
                <a:latin typeface="+mn-lt"/>
                <a:ea typeface="+mn-ea"/>
                <a:cs typeface="+mn-cs"/>
              </a:rPr>
              <a:t> на бирже.</a:t>
            </a:r>
            <a:endParaRPr dirty="0"/>
          </a:p>
        </p:txBody>
      </p:sp>
    </p:spTree>
    <p:extLst>
      <p:ext uri="{BB962C8B-B14F-4D97-AF65-F5344CB8AC3E}">
        <p14:creationId xmlns:p14="http://schemas.microsoft.com/office/powerpoint/2010/main" val="1897631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Если вы стали жертвой мошенничества на финансовых рынках</a:t>
            </a:r>
          </a:p>
          <a:p>
            <a:r>
              <a:rPr lang="ru-RU" sz="1100" kern="1200" dirty="0" smtClean="0">
                <a:solidFill>
                  <a:schemeClr val="tx1"/>
                </a:solidFill>
                <a:effectLst/>
                <a:latin typeface="+mn-lt"/>
                <a:ea typeface="+mn-ea"/>
                <a:cs typeface="+mn-cs"/>
              </a:rPr>
              <a:t> </a:t>
            </a:r>
          </a:p>
          <a:p>
            <a:pPr marL="171450" lvl="0" indent="-171450">
              <a:buFont typeface="Arial"/>
              <a:buChar char="•"/>
            </a:pPr>
            <a:r>
              <a:rPr lang="ru-RU" u="none" strike="noStrike" dirty="0" smtClean="0">
                <a:effectLst/>
              </a:rPr>
              <a:t>Соберите все документы, которые у вас есть (договоры, заключенные с посредником-мошенником, чеки на перевод денег), сделайте скриншоты с сайта — и отправляйтесь в полицию писать заявление.</a:t>
            </a:r>
          </a:p>
          <a:p>
            <a:pPr marL="171450" lvl="0" indent="-171450">
              <a:buFont typeface="Arial"/>
              <a:buChar char="•"/>
            </a:pPr>
            <a:r>
              <a:rPr lang="ru-RU" u="none" strike="noStrike" dirty="0" smtClean="0">
                <a:effectLst/>
              </a:rPr>
              <a:t>Сообщите в Банк России. Служба по защите прав потребителей и обеспечению доступности финансовых услуг рассматривает жалобы на все финансовые организации, деятельность которых регулирует.</a:t>
            </a:r>
          </a:p>
          <a:p>
            <a:pPr lvl="0" rtl="0">
              <a:spcBef>
                <a:spcPts val="0"/>
              </a:spcBef>
              <a:buNone/>
            </a:pPr>
            <a:endParaRPr dirty="0"/>
          </a:p>
        </p:txBody>
      </p:sp>
    </p:spTree>
    <p:extLst>
      <p:ext uri="{BB962C8B-B14F-4D97-AF65-F5344CB8AC3E}">
        <p14:creationId xmlns:p14="http://schemas.microsoft.com/office/powerpoint/2010/main" val="1993718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Подведем итоги:</a:t>
            </a:r>
          </a:p>
          <a:p>
            <a:pPr lvl="0" rtl="0">
              <a:spcBef>
                <a:spcPts val="0"/>
              </a:spcBef>
              <a:buNone/>
            </a:pPr>
            <a:endParaRPr lang="ru-RU" dirty="0" smtClean="0"/>
          </a:p>
          <a:p>
            <a:pPr marL="171450" indent="-171450" fontAlgn="base">
              <a:buFont typeface="Arial"/>
              <a:buChar char="•"/>
            </a:pPr>
            <a:r>
              <a:rPr lang="ru-RU" sz="1100" dirty="0" smtClean="0"/>
              <a:t>Не принимайте поспешных решений.</a:t>
            </a:r>
          </a:p>
          <a:p>
            <a:pPr marL="171450" indent="-171450" fontAlgn="base">
              <a:buFont typeface="Arial"/>
              <a:buChar char="•"/>
            </a:pPr>
            <a:r>
              <a:rPr lang="ru-RU" sz="1100" dirty="0" smtClean="0"/>
              <a:t>Всегда проверяйте информацию.</a:t>
            </a:r>
          </a:p>
          <a:p>
            <a:pPr marL="171450" indent="-171450" fontAlgn="base">
              <a:buFont typeface="Arial"/>
              <a:buChar char="•"/>
            </a:pPr>
            <a:r>
              <a:rPr lang="ru-RU" sz="1100" dirty="0" smtClean="0"/>
              <a:t>Не сообщайте никому данные своей карты.</a:t>
            </a:r>
          </a:p>
          <a:p>
            <a:pPr marL="171450" indent="-171450" fontAlgn="base">
              <a:buFont typeface="Arial"/>
              <a:buChar char="•"/>
            </a:pPr>
            <a:r>
              <a:rPr lang="ru-RU" sz="1100" dirty="0" smtClean="0"/>
              <a:t>Не вкладывайте деньги в сомнительные предприятия с якобы высокой доходностью.</a:t>
            </a:r>
          </a:p>
          <a:p>
            <a:pPr marL="171450" indent="-171450" fontAlgn="base">
              <a:buFont typeface="Arial"/>
              <a:buChar char="•"/>
            </a:pPr>
            <a:r>
              <a:rPr lang="ru-RU" sz="1100" dirty="0" smtClean="0"/>
              <a:t>Если вас обманули, обращайтесь в полицию.</a:t>
            </a:r>
          </a:p>
          <a:p>
            <a:pPr lvl="0" rtl="0">
              <a:spcBef>
                <a:spcPts val="0"/>
              </a:spcBef>
              <a:buNone/>
            </a:pPr>
            <a:endParaRPr dirty="0"/>
          </a:p>
        </p:txBody>
      </p:sp>
    </p:spTree>
    <p:extLst>
      <p:ext uri="{BB962C8B-B14F-4D97-AF65-F5344CB8AC3E}">
        <p14:creationId xmlns:p14="http://schemas.microsoft.com/office/powerpoint/2010/main" val="1760675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342685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endParaRPr lang="ru-RU" sz="1100"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Стать жертвой преступников может каждый, и не важно, использует он банковскую карту или предпочитает рассчитываться наличными. Мошенники умеют выманивать деньги онлайн, с помощью звонков и СМС, в социальных сетях и красивых офисах. Как они это делают? </a:t>
            </a:r>
          </a:p>
          <a:p>
            <a:pPr lvl="0" rtl="0">
              <a:spcBef>
                <a:spcPts val="0"/>
              </a:spcBef>
              <a:buNone/>
            </a:pPr>
            <a:endParaRPr dirty="0"/>
          </a:p>
        </p:txBody>
      </p:sp>
    </p:spTree>
    <p:extLst>
      <p:ext uri="{BB962C8B-B14F-4D97-AF65-F5344CB8AC3E}">
        <p14:creationId xmlns:p14="http://schemas.microsoft.com/office/powerpoint/2010/main" val="1708444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ru-RU" b="1" dirty="0" smtClean="0"/>
              <a:t>Виды</a:t>
            </a:r>
            <a:r>
              <a:rPr lang="ru-RU" b="1" baseline="0" dirty="0" smtClean="0"/>
              <a:t> финансового мошенничества:</a:t>
            </a:r>
          </a:p>
          <a:p>
            <a:pPr lvl="0" rtl="0">
              <a:spcBef>
                <a:spcPts val="0"/>
              </a:spcBef>
              <a:buNone/>
            </a:pPr>
            <a:endParaRPr lang="ru-RU" baseline="0" dirty="0" smtClean="0"/>
          </a:p>
          <a:p>
            <a:pPr marL="171450" lvl="0" indent="-171450" rtl="0">
              <a:spcBef>
                <a:spcPts val="0"/>
              </a:spcBef>
              <a:buFont typeface="Arial"/>
              <a:buChar char="•"/>
            </a:pPr>
            <a:r>
              <a:rPr lang="ru-RU" baseline="0" dirty="0" smtClean="0"/>
              <a:t>мошенничество с банковскими картами;</a:t>
            </a:r>
          </a:p>
          <a:p>
            <a:pPr marL="171450" lvl="0" indent="-171450" rtl="0">
              <a:spcBef>
                <a:spcPts val="0"/>
              </a:spcBef>
              <a:buFont typeface="Arial"/>
              <a:buChar char="•"/>
            </a:pPr>
            <a:r>
              <a:rPr lang="ru-RU" baseline="0" dirty="0" err="1" smtClean="0"/>
              <a:t>кибермошенничество</a:t>
            </a:r>
            <a:r>
              <a:rPr lang="ru-RU" baseline="0" dirty="0" smtClean="0"/>
              <a:t>;</a:t>
            </a:r>
          </a:p>
          <a:p>
            <a:pPr marL="171450" lvl="0" indent="-171450" rtl="0">
              <a:spcBef>
                <a:spcPts val="0"/>
              </a:spcBef>
              <a:buFont typeface="Arial"/>
              <a:buChar char="•"/>
            </a:pPr>
            <a:r>
              <a:rPr lang="ru-RU" baseline="0" dirty="0" smtClean="0"/>
              <a:t>мошенничество на финансовых рынках;</a:t>
            </a:r>
          </a:p>
          <a:p>
            <a:pPr marL="171450" lvl="0" indent="-171450" rtl="0">
              <a:spcBef>
                <a:spcPts val="0"/>
              </a:spcBef>
              <a:buFont typeface="Arial"/>
              <a:buChar char="•"/>
            </a:pPr>
            <a:r>
              <a:rPr lang="ru-RU" baseline="0" dirty="0" smtClean="0"/>
              <a:t>финансовые пирамиды</a:t>
            </a:r>
            <a:r>
              <a:rPr lang="ru-RU" baseline="0" dirty="0"/>
              <a:t>.</a:t>
            </a:r>
            <a:endParaRPr lang="ru-RU" baseline="0" dirty="0" smtClean="0"/>
          </a:p>
        </p:txBody>
      </p:sp>
    </p:spTree>
    <p:extLst>
      <p:ext uri="{BB962C8B-B14F-4D97-AF65-F5344CB8AC3E}">
        <p14:creationId xmlns:p14="http://schemas.microsoft.com/office/powerpoint/2010/main" val="185380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Мошенничество с банковскими картами </a:t>
            </a:r>
          </a:p>
          <a:p>
            <a:endParaRPr lang="ru-RU" sz="1100" b="1" kern="1200" dirty="0" smtClean="0">
              <a:solidFill>
                <a:schemeClr val="tx1"/>
              </a:solidFill>
              <a:effectLst/>
              <a:latin typeface="+mn-lt"/>
              <a:ea typeface="+mn-ea"/>
              <a:cs typeface="+mn-cs"/>
            </a:endParaRPr>
          </a:p>
          <a:p>
            <a:r>
              <a:rPr lang="ru-RU" sz="1100" b="0" kern="1200" dirty="0" smtClean="0">
                <a:solidFill>
                  <a:schemeClr val="tx1"/>
                </a:solidFill>
                <a:effectLst/>
                <a:latin typeface="+mn-lt"/>
                <a:ea typeface="+mn-ea"/>
                <a:cs typeface="+mn-cs"/>
              </a:rPr>
              <a:t>Чтобы использовать вашу карту в своих целях, мошенникам нужно узнать ее номер, имя владельца, срок действия, номер CVC или CVV.  </a:t>
            </a:r>
            <a:endParaRPr b="0" dirty="0"/>
          </a:p>
        </p:txBody>
      </p:sp>
    </p:spTree>
    <p:extLst>
      <p:ext uri="{BB962C8B-B14F-4D97-AF65-F5344CB8AC3E}">
        <p14:creationId xmlns:p14="http://schemas.microsoft.com/office/powerpoint/2010/main" val="976080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Где</a:t>
            </a:r>
            <a:r>
              <a:rPr lang="ru-RU" sz="1100" b="1" kern="1200" baseline="0" dirty="0" smtClean="0">
                <a:solidFill>
                  <a:schemeClr val="tx1"/>
                </a:solidFill>
                <a:effectLst/>
                <a:latin typeface="+mn-lt"/>
                <a:ea typeface="+mn-ea"/>
                <a:cs typeface="+mn-cs"/>
              </a:rPr>
              <a:t> и как могут украсть ваши данные?</a:t>
            </a:r>
          </a:p>
          <a:p>
            <a:endParaRPr lang="ru-RU"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100" b="0" kern="1200" dirty="0" smtClean="0">
                <a:solidFill>
                  <a:schemeClr val="tx1"/>
                </a:solidFill>
                <a:effectLst/>
                <a:latin typeface="+mn-lt"/>
                <a:ea typeface="+mn-ea"/>
                <a:cs typeface="+mn-cs"/>
              </a:rPr>
              <a:t>Мошенники могут установить </a:t>
            </a:r>
            <a:r>
              <a:rPr lang="ru-RU" sz="1100" b="0" kern="1200" dirty="0" err="1" smtClean="0">
                <a:solidFill>
                  <a:schemeClr val="tx1"/>
                </a:solidFill>
                <a:effectLst/>
                <a:latin typeface="+mn-lt"/>
                <a:ea typeface="+mn-ea"/>
                <a:cs typeface="+mn-cs"/>
              </a:rPr>
              <a:t>скиммер</a:t>
            </a:r>
            <a:r>
              <a:rPr lang="ru-RU" sz="1100" b="0" kern="1200" dirty="0" smtClean="0">
                <a:solidFill>
                  <a:schemeClr val="tx1"/>
                </a:solidFill>
                <a:effectLst/>
                <a:latin typeface="+mn-lt"/>
                <a:ea typeface="+mn-ea"/>
                <a:cs typeface="+mn-cs"/>
              </a:rPr>
              <a:t> на банкомат (специальное устройство, которое накладывают на приемник карты в банкомате) и видеокамеру над клавиатурой. </a:t>
            </a:r>
            <a:r>
              <a:rPr lang="ru-RU" sz="1100" kern="1200" dirty="0" smtClean="0">
                <a:solidFill>
                  <a:schemeClr val="tx1"/>
                </a:solidFill>
                <a:effectLst/>
                <a:latin typeface="+mn-lt"/>
                <a:ea typeface="+mn-ea"/>
                <a:cs typeface="+mn-cs"/>
              </a:rPr>
              <a:t>Достаточно один раз воспользоваться таким банкоматом, и ваши деньги могут снять, перевести на несколько счетов и обналичить. Украсть данные вашей карты могут даже в кафе или магазине. Злоумышленником может оказаться продавец, который получит доступ к вашей карте хотя бы на пять секунд. Сфотографировав вашу карту, он сможет воспользоваться ей для расчетов в интернете.</a:t>
            </a:r>
          </a:p>
          <a:p>
            <a:pPr lvl="0" rtl="0">
              <a:spcBef>
                <a:spcPts val="0"/>
              </a:spcBef>
              <a:buNone/>
            </a:pPr>
            <a:endParaRPr dirty="0"/>
          </a:p>
        </p:txBody>
      </p:sp>
    </p:spTree>
    <p:extLst>
      <p:ext uri="{BB962C8B-B14F-4D97-AF65-F5344CB8AC3E}">
        <p14:creationId xmlns:p14="http://schemas.microsoft.com/office/powerpoint/2010/main" val="36195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попасться</a:t>
            </a:r>
          </a:p>
          <a:p>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Перед снятием денег в банкомате осмотрите его. На </a:t>
            </a:r>
            <a:r>
              <a:rPr lang="ru-RU" sz="1100" u="none" strike="noStrike" kern="1200" dirty="0" err="1" smtClean="0">
                <a:solidFill>
                  <a:schemeClr val="tx1"/>
                </a:solidFill>
                <a:effectLst/>
                <a:latin typeface="+mn-lt"/>
                <a:ea typeface="+mn-ea"/>
                <a:cs typeface="+mn-cs"/>
              </a:rPr>
              <a:t>картоприемнике</a:t>
            </a:r>
            <a:r>
              <a:rPr lang="ru-RU" sz="1100" u="none" strike="noStrike" kern="1200" dirty="0" smtClean="0">
                <a:solidFill>
                  <a:schemeClr val="tx1"/>
                </a:solidFill>
                <a:effectLst/>
                <a:latin typeface="+mn-lt"/>
                <a:ea typeface="+mn-ea"/>
                <a:cs typeface="+mn-cs"/>
              </a:rPr>
              <a:t> не должно быть посторонних предметов, клавиатура не должна шататься.</a:t>
            </a:r>
          </a:p>
          <a:p>
            <a:pPr marL="171450" lvl="0" indent="-171450">
              <a:buFont typeface="Arial"/>
              <a:buChar char="•"/>
            </a:pPr>
            <a:r>
              <a:rPr lang="ru-RU" sz="1100" u="none" strike="noStrike" kern="1200" dirty="0" smtClean="0">
                <a:solidFill>
                  <a:schemeClr val="tx1"/>
                </a:solidFill>
                <a:effectLst/>
                <a:latin typeface="+mn-lt"/>
                <a:ea typeface="+mn-ea"/>
                <a:cs typeface="+mn-cs"/>
              </a:rPr>
              <a:t>Набирая </a:t>
            </a:r>
            <a:r>
              <a:rPr lang="ru-RU" sz="1100" u="none" strike="noStrike" kern="1200" dirty="0" err="1" smtClean="0">
                <a:solidFill>
                  <a:schemeClr val="tx1"/>
                </a:solidFill>
                <a:effectLst/>
                <a:latin typeface="+mn-lt"/>
                <a:ea typeface="+mn-ea"/>
                <a:cs typeface="+mn-cs"/>
              </a:rPr>
              <a:t>пин</a:t>
            </a:r>
            <a:r>
              <a:rPr lang="ru-RU" sz="1100" u="none" strike="noStrike" kern="1200" dirty="0" smtClean="0">
                <a:solidFill>
                  <a:schemeClr val="tx1"/>
                </a:solidFill>
                <a:effectLst/>
                <a:latin typeface="+mn-lt"/>
                <a:ea typeface="+mn-ea"/>
                <a:cs typeface="+mn-cs"/>
              </a:rPr>
              <a:t>-код, прикрывайте клавиатуру рукой. Делайте это даже во время расчетов картой в кафе.</a:t>
            </a:r>
          </a:p>
          <a:p>
            <a:pPr marL="171450" lvl="0" indent="-171450">
              <a:buFont typeface="Arial"/>
              <a:buChar char="•"/>
            </a:pPr>
            <a:r>
              <a:rPr lang="ru-RU" sz="1100" u="none" strike="noStrike" kern="1200" dirty="0" smtClean="0">
                <a:solidFill>
                  <a:schemeClr val="tx1"/>
                </a:solidFill>
                <a:effectLst/>
                <a:latin typeface="+mn-lt"/>
                <a:ea typeface="+mn-ea"/>
                <a:cs typeface="+mn-cs"/>
              </a:rPr>
              <a:t>Подключите мобильный банк и СМС-уведомления.</a:t>
            </a:r>
          </a:p>
          <a:p>
            <a:pPr marL="171450" lvl="0" indent="-171450">
              <a:buFont typeface="Arial"/>
              <a:buChar char="•"/>
            </a:pPr>
            <a:r>
              <a:rPr lang="ru-RU" sz="1100" u="none" strike="noStrike" kern="1200" dirty="0" smtClean="0">
                <a:solidFill>
                  <a:schemeClr val="tx1"/>
                </a:solidFill>
                <a:effectLst/>
                <a:latin typeface="+mn-lt"/>
                <a:ea typeface="+mn-ea"/>
                <a:cs typeface="+mn-cs"/>
              </a:rPr>
              <a:t>Если совершаете покупки через интернет, никому не сообщайте секретный код для подтверждения операций, который приходит вам в СМС.</a:t>
            </a:r>
          </a:p>
          <a:p>
            <a:pPr marL="171450" lvl="0" indent="-171450">
              <a:buFont typeface="Arial"/>
              <a:buChar char="•"/>
            </a:pPr>
            <a:r>
              <a:rPr lang="ru-RU" sz="1100" u="none" strike="noStrike" kern="1200" dirty="0" smtClean="0">
                <a:solidFill>
                  <a:schemeClr val="tx1"/>
                </a:solidFill>
                <a:effectLst/>
                <a:latin typeface="+mn-lt"/>
                <a:ea typeface="+mn-ea"/>
                <a:cs typeface="+mn-cs"/>
              </a:rPr>
              <a:t>Старайтесь никогда не терять из виду вашу карту.</a:t>
            </a:r>
          </a:p>
          <a:p>
            <a:pPr lvl="0" rtl="0">
              <a:spcBef>
                <a:spcPts val="0"/>
              </a:spcBef>
              <a:buNone/>
            </a:pPr>
            <a:endParaRPr dirty="0"/>
          </a:p>
        </p:txBody>
      </p:sp>
    </p:spTree>
    <p:extLst>
      <p:ext uri="{BB962C8B-B14F-4D97-AF65-F5344CB8AC3E}">
        <p14:creationId xmlns:p14="http://schemas.microsoft.com/office/powerpoint/2010/main" val="33927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С моей карты списали деньги. Что делать?</a:t>
            </a:r>
          </a:p>
          <a:p>
            <a:endParaRPr lang="ru-RU" sz="1100" b="1" u="none" strike="noStrike" kern="1200" dirty="0" smtClean="0">
              <a:solidFill>
                <a:schemeClr val="tx1"/>
              </a:solidFill>
              <a:effectLst/>
              <a:latin typeface="+mn-lt"/>
              <a:ea typeface="+mn-ea"/>
              <a:cs typeface="+mn-cs"/>
            </a:endParaRPr>
          </a:p>
          <a:p>
            <a:pPr marL="228600" indent="-228600">
              <a:buAutoNum type="arabicPeriod"/>
            </a:pPr>
            <a:r>
              <a:rPr lang="ru-RU" u="none" strike="noStrike" dirty="0" smtClean="0">
                <a:effectLst/>
              </a:rPr>
              <a:t>Позвоните в банк (номер всегда есть на обороте карты или на главной странице сайта банка), сообщите о мошеннической операции и заблокируйте карту.</a:t>
            </a:r>
          </a:p>
          <a:p>
            <a:pPr marL="228600" indent="-228600">
              <a:buAutoNum type="arabicPeriod"/>
            </a:pPr>
            <a:r>
              <a:rPr lang="ru-RU" u="none" strike="noStrike" dirty="0" smtClean="0">
                <a:effectLst/>
              </a:rPr>
              <a:t>Запросите выписку по счету и напишите заявление о несогласии с операцией. </a:t>
            </a:r>
          </a:p>
          <a:p>
            <a:pPr marL="228600" indent="-228600">
              <a:buAutoNum type="arabicPeriod"/>
            </a:pPr>
            <a:r>
              <a:rPr lang="ru-RU" u="none" strike="noStrike" dirty="0" smtClean="0">
                <a:effectLst/>
              </a:rPr>
              <a:t>Обратитесь с заявлением в отдел полиции по месту жительства или отправьте обращение в управление «К» МВД России.</a:t>
            </a:r>
          </a:p>
          <a:p>
            <a:pPr lvl="0" rtl="0">
              <a:spcBef>
                <a:spcPts val="0"/>
              </a:spcBef>
              <a:buNone/>
            </a:pPr>
            <a:endParaRPr dirty="0"/>
          </a:p>
        </p:txBody>
      </p:sp>
    </p:spTree>
    <p:extLst>
      <p:ext uri="{BB962C8B-B14F-4D97-AF65-F5344CB8AC3E}">
        <p14:creationId xmlns:p14="http://schemas.microsoft.com/office/powerpoint/2010/main" val="28587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err="1" smtClean="0">
                <a:solidFill>
                  <a:schemeClr val="tx1"/>
                </a:solidFill>
                <a:effectLst/>
                <a:latin typeface="+mn-lt"/>
                <a:ea typeface="+mn-ea"/>
                <a:cs typeface="+mn-cs"/>
              </a:rPr>
              <a:t>Кибермошенничество</a:t>
            </a:r>
            <a:endParaRPr lang="ru-RU" sz="1100" b="1" kern="1200" dirty="0" smtClean="0">
              <a:solidFill>
                <a:schemeClr val="tx1"/>
              </a:solidFill>
              <a:effectLst/>
              <a:latin typeface="+mn-lt"/>
              <a:ea typeface="+mn-ea"/>
              <a:cs typeface="+mn-cs"/>
            </a:endParaRPr>
          </a:p>
          <a:p>
            <a:r>
              <a:rPr lang="ru-RU" sz="1100" kern="1200" dirty="0" smtClean="0">
                <a:solidFill>
                  <a:schemeClr val="tx1"/>
                </a:solidFill>
                <a:effectLst/>
                <a:latin typeface="+mn-lt"/>
                <a:ea typeface="+mn-ea"/>
                <a:cs typeface="+mn-cs"/>
              </a:rPr>
              <a:t> </a:t>
            </a:r>
          </a:p>
          <a:p>
            <a:r>
              <a:rPr lang="ru-RU" sz="1100" kern="1200" dirty="0" smtClean="0">
                <a:solidFill>
                  <a:schemeClr val="tx1"/>
                </a:solidFill>
                <a:effectLst/>
                <a:latin typeface="+mn-lt"/>
                <a:ea typeface="+mn-ea"/>
                <a:cs typeface="+mn-cs"/>
              </a:rPr>
              <a:t>Допустим, вы всегда снимаете деньги только в кассе банка, картой и вовсе не рассчитываетесь. Вы чувствуете себя в безопасности. Вдруг вам приходит СМС или письмо «от банка» со ссылкой, просьбой перезвонить по неизвестному номеру или уведомлением о неожиданном крупном выигрыше. Или звонят от имени банка и просят сообщить личные данные, </a:t>
            </a:r>
            <a:r>
              <a:rPr lang="ru-RU" sz="1100" kern="1200" dirty="0" err="1" smtClean="0">
                <a:solidFill>
                  <a:schemeClr val="tx1"/>
                </a:solidFill>
                <a:effectLst/>
                <a:latin typeface="+mn-lt"/>
                <a:ea typeface="+mn-ea"/>
                <a:cs typeface="+mn-cs"/>
              </a:rPr>
              <a:t>пин</a:t>
            </a:r>
            <a:r>
              <a:rPr lang="ru-RU" sz="1100" kern="1200" dirty="0" smtClean="0">
                <a:solidFill>
                  <a:schemeClr val="tx1"/>
                </a:solidFill>
                <a:effectLst/>
                <a:latin typeface="+mn-lt"/>
                <a:ea typeface="+mn-ea"/>
                <a:cs typeface="+mn-cs"/>
              </a:rPr>
              <a:t>-код от карты или номер СМС-подтверждения. Или пишут в социальных сетях от имени родственников или друзей, которые внезапно попали в беду (угодили в полицию, сбила машина, украли сумку) и просят перевести энную сумму денег на неизвестный счет. В 99,9% случаев вы имеете дело с мошенниками. За ссылками, скорее всего, таятся вирусы, на другом конце провода — специалисты по обману, которые всеми правдами и неправдами хотят выманить необходимые им данные, а по ту сторону экрана — злоумышленники, которые играют на ваших желаниях, чувствах и заботе о близких.</a:t>
            </a:r>
          </a:p>
          <a:p>
            <a:pPr lvl="0" rtl="0">
              <a:spcBef>
                <a:spcPts val="0"/>
              </a:spcBef>
              <a:buNone/>
            </a:pPr>
            <a:endParaRPr dirty="0"/>
          </a:p>
        </p:txBody>
      </p:sp>
    </p:spTree>
    <p:extLst>
      <p:ext uri="{BB962C8B-B14F-4D97-AF65-F5344CB8AC3E}">
        <p14:creationId xmlns:p14="http://schemas.microsoft.com/office/powerpoint/2010/main" val="21303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ru-RU" sz="1100" b="1" kern="1200" dirty="0" smtClean="0">
                <a:solidFill>
                  <a:schemeClr val="tx1"/>
                </a:solidFill>
                <a:effectLst/>
                <a:latin typeface="+mn-lt"/>
                <a:ea typeface="+mn-ea"/>
                <a:cs typeface="+mn-cs"/>
              </a:rPr>
              <a:t>Как не стать</a:t>
            </a:r>
            <a:r>
              <a:rPr lang="ru-RU" sz="1100" b="1" kern="1200" baseline="0" dirty="0" smtClean="0">
                <a:solidFill>
                  <a:schemeClr val="tx1"/>
                </a:solidFill>
                <a:effectLst/>
                <a:latin typeface="+mn-lt"/>
                <a:ea typeface="+mn-ea"/>
                <a:cs typeface="+mn-cs"/>
              </a:rPr>
              <a:t> жертвой </a:t>
            </a:r>
            <a:r>
              <a:rPr lang="ru-RU" sz="1100" b="1" kern="1200" baseline="0" dirty="0" err="1" smtClean="0">
                <a:solidFill>
                  <a:schemeClr val="tx1"/>
                </a:solidFill>
                <a:effectLst/>
                <a:latin typeface="+mn-lt"/>
                <a:ea typeface="+mn-ea"/>
                <a:cs typeface="+mn-cs"/>
              </a:rPr>
              <a:t>кибермошенников</a:t>
            </a:r>
            <a:endParaRPr lang="ru-RU" sz="1100" b="1" kern="1200" baseline="0" dirty="0" smtClean="0">
              <a:solidFill>
                <a:schemeClr val="tx1"/>
              </a:solidFill>
              <a:effectLst/>
              <a:latin typeface="+mn-lt"/>
              <a:ea typeface="+mn-ea"/>
              <a:cs typeface="+mn-cs"/>
            </a:endParaRPr>
          </a:p>
          <a:p>
            <a:pPr marL="171450" indent="-171450">
              <a:buFont typeface="Arial"/>
              <a:buChar char="•"/>
            </a:pPr>
            <a:endParaRPr lang="ru-RU" sz="1100" b="1" kern="1200" dirty="0" smtClean="0">
              <a:solidFill>
                <a:schemeClr val="tx1"/>
              </a:solidFill>
              <a:effectLst/>
              <a:latin typeface="+mn-lt"/>
              <a:ea typeface="+mn-ea"/>
              <a:cs typeface="+mn-cs"/>
            </a:endParaRPr>
          </a:p>
          <a:p>
            <a:pPr marL="171450" lvl="0" indent="-171450">
              <a:buFont typeface="Arial"/>
              <a:buChar char="•"/>
            </a:pPr>
            <a:r>
              <a:rPr lang="ru-RU" sz="1100" u="none" strike="noStrike" kern="1200" dirty="0" smtClean="0">
                <a:solidFill>
                  <a:schemeClr val="tx1"/>
                </a:solidFill>
                <a:effectLst/>
                <a:latin typeface="+mn-lt"/>
                <a:ea typeface="+mn-ea"/>
                <a:cs typeface="+mn-cs"/>
              </a:rPr>
              <a:t>Не переходите по неизвестным ссылкам, не перезванивайте по сомнительным номерам. Даже если ссылка кажется надежной, а телефон верным, всегда сверяйте адреса с доменными именами официальных сайтов организаций, а номера проверяйте в официальных справочниках.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СМС о зачислении средств (и сообщение похоже на привычное уведомление СМС-банка), а затем звонит якобы растяпа, который по ошибке зачислил вам деньги и просит вернуть, не спешите ничего возвращать. Такая ситуация больше похожа на мошенническую схему: скорее всего, деньги не приходили, СМС не от вашего банка, а звонил вам злоумышленник. Проверьте состояние вашего счета, закажите выписку в онлайн-банке или позвоните в банк, прежде чем переводить кому-то деньги.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приходит уведомление «подтвердите покупку» и код, а следом раздается звонок — опять же от рассеянного человека, который говорит, что по ошибке указал ваш телефонный номер, и просит вас продиктовать ему код, — ни в коем случае не делайте этого. Мошенники пытаются выманить у вас код, чтобы списать с вашего счета деньги (или подписать вас на ненужный вам платный сервис).</a:t>
            </a:r>
          </a:p>
          <a:p>
            <a:pPr marL="171450" lvl="0" indent="-171450">
              <a:buFont typeface="Arial"/>
              <a:buChar char="•"/>
            </a:pPr>
            <a:r>
              <a:rPr lang="ru-RU" sz="1100" u="none" strike="noStrike" kern="1200" dirty="0" smtClean="0">
                <a:solidFill>
                  <a:schemeClr val="tx1"/>
                </a:solidFill>
                <a:effectLst/>
                <a:latin typeface="+mn-lt"/>
                <a:ea typeface="+mn-ea"/>
                <a:cs typeface="+mn-cs"/>
              </a:rPr>
              <a:t>Не сообщайте персональные данные, а уж тем более пароли и коды, никому. Сотрудникам банка они не нужны, а мошенникам откроют доступ к вашим деньгам.</a:t>
            </a:r>
          </a:p>
          <a:p>
            <a:pPr marL="171450" lvl="0" indent="-171450">
              <a:buFont typeface="Arial"/>
              <a:buChar char="•"/>
            </a:pPr>
            <a:r>
              <a:rPr lang="ru-RU" sz="1100" u="none" strike="noStrike" kern="1200" dirty="0" smtClean="0">
                <a:solidFill>
                  <a:schemeClr val="tx1"/>
                </a:solidFill>
                <a:effectLst/>
                <a:latin typeface="+mn-lt"/>
                <a:ea typeface="+mn-ea"/>
                <a:cs typeface="+mn-cs"/>
              </a:rPr>
              <a:t>Не храните данные карт на компьютере или в смартфоне.</a:t>
            </a:r>
          </a:p>
          <a:p>
            <a:pPr marL="171450" lvl="0" indent="-171450">
              <a:buFont typeface="Arial"/>
              <a:buChar char="•"/>
            </a:pPr>
            <a:r>
              <a:rPr lang="ru-RU" sz="1100" u="none" strike="noStrike" kern="1200" dirty="0" smtClean="0">
                <a:solidFill>
                  <a:schemeClr val="tx1"/>
                </a:solidFill>
                <a:effectLst/>
                <a:latin typeface="+mn-lt"/>
                <a:ea typeface="+mn-ea"/>
                <a:cs typeface="+mn-cs"/>
              </a:rPr>
              <a:t>Проверяйте информацию. Если вам говорят, будто вы что-то выиграли или с вашей карты «случайно» списали деньги и нужно назвать свои данные, чтобы остановить операцию, закончите разговор и перезвоните в банк по номеру телефона, указанному на обратной стороне вашей карты. </a:t>
            </a:r>
          </a:p>
          <a:p>
            <a:pPr marL="171450" lvl="0" indent="-171450">
              <a:buFont typeface="Arial"/>
              <a:buChar char="•"/>
            </a:pPr>
            <a:r>
              <a:rPr lang="ru-RU" sz="1100" u="none" strike="noStrike" kern="1200" dirty="0" smtClean="0">
                <a:solidFill>
                  <a:schemeClr val="tx1"/>
                </a:solidFill>
                <a:effectLst/>
                <a:latin typeface="+mn-lt"/>
                <a:ea typeface="+mn-ea"/>
                <a:cs typeface="+mn-cs"/>
              </a:rPr>
              <a:t>Если вам сообщают, что родственники или друзья попали</a:t>
            </a:r>
            <a:r>
              <a:rPr lang="ru-RU" sz="1100" u="none" strike="noStrike" kern="1200" baseline="0" dirty="0" smtClean="0">
                <a:solidFill>
                  <a:schemeClr val="tx1"/>
                </a:solidFill>
                <a:effectLst/>
                <a:latin typeface="+mn-lt"/>
                <a:ea typeface="+mn-ea"/>
                <a:cs typeface="+mn-cs"/>
              </a:rPr>
              <a:t> в беду</a:t>
            </a:r>
            <a:r>
              <a:rPr lang="ru-RU" sz="1100" u="none" strike="noStrike" kern="1200" dirty="0" smtClean="0">
                <a:solidFill>
                  <a:schemeClr val="tx1"/>
                </a:solidFill>
                <a:effectLst/>
                <a:latin typeface="+mn-lt"/>
                <a:ea typeface="+mn-ea"/>
                <a:cs typeface="+mn-cs"/>
              </a:rPr>
              <a:t>, постарайтесь связаться с ними напрямую.</a:t>
            </a:r>
          </a:p>
          <a:p>
            <a:pPr marL="171450" lvl="0" indent="-171450">
              <a:buFont typeface="Arial"/>
              <a:buChar char="•"/>
            </a:pPr>
            <a:r>
              <a:rPr lang="ru-RU" sz="1100" u="none" strike="noStrike" kern="1200" dirty="0" smtClean="0">
                <a:solidFill>
                  <a:schemeClr val="tx1"/>
                </a:solidFill>
                <a:effectLst/>
                <a:latin typeface="+mn-lt"/>
                <a:ea typeface="+mn-ea"/>
                <a:cs typeface="+mn-cs"/>
              </a:rPr>
              <a:t>Установите антивирус на компьютер и себе, и пожилым родственникам.</a:t>
            </a:r>
          </a:p>
          <a:p>
            <a:pPr marL="171450" lvl="0" indent="-171450">
              <a:buFont typeface="Arial"/>
              <a:buChar char="•"/>
            </a:pPr>
            <a:r>
              <a:rPr lang="ru-RU" sz="1100" u="none" strike="noStrike" kern="1200" dirty="0" smtClean="0">
                <a:solidFill>
                  <a:schemeClr val="tx1"/>
                </a:solidFill>
                <a:effectLst/>
                <a:latin typeface="+mn-lt"/>
                <a:ea typeface="+mn-ea"/>
                <a:cs typeface="+mn-cs"/>
              </a:rPr>
              <a:t>Объясните пожилым родственникам и подросткам эти простые правила. </a:t>
            </a:r>
          </a:p>
          <a:p>
            <a:pPr lvl="0"/>
            <a:endParaRPr lang="ru-RU" sz="1100" u="none" strike="noStrike" kern="1200" dirty="0" smtClean="0">
              <a:solidFill>
                <a:schemeClr val="tx1"/>
              </a:solidFill>
              <a:effectLst/>
              <a:latin typeface="+mn-lt"/>
              <a:ea typeface="+mn-ea"/>
              <a:cs typeface="+mn-cs"/>
            </a:endParaRPr>
          </a:p>
          <a:p>
            <a:pPr lvl="0" rtl="0">
              <a:spcBef>
                <a:spcPts val="0"/>
              </a:spcBef>
              <a:buNone/>
            </a:pPr>
            <a:endParaRPr dirty="0"/>
          </a:p>
        </p:txBody>
      </p:sp>
    </p:spTree>
    <p:extLst>
      <p:ext uri="{BB962C8B-B14F-4D97-AF65-F5344CB8AC3E}">
        <p14:creationId xmlns:p14="http://schemas.microsoft.com/office/powerpoint/2010/main" val="21431953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0"/>
            <a:ext cx="4595751" cy="5143500"/>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2939432"/>
            <a:ext cx="3872100" cy="1241425"/>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8" name="Заголовок 7"/>
          <p:cNvSpPr>
            <a:spLocks noGrp="1"/>
          </p:cNvSpPr>
          <p:nvPr>
            <p:ph type="title" hasCustomPrompt="1"/>
          </p:nvPr>
        </p:nvSpPr>
        <p:spPr>
          <a:xfrm>
            <a:off x="719139" y="950027"/>
            <a:ext cx="3876612" cy="1711758"/>
          </a:xfrm>
        </p:spPr>
        <p:txBody>
          <a:bodyPr/>
          <a:lstStyle>
            <a:lvl1pPr>
              <a:defRPr>
                <a:solidFill>
                  <a:schemeClr val="tx1"/>
                </a:solidFill>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3378" y="42040"/>
            <a:ext cx="1518582" cy="609121"/>
          </a:xfrm>
          <a:prstGeom prst="rect">
            <a:avLst/>
          </a:prstGeom>
        </p:spPr>
      </p:pic>
    </p:spTree>
    <p:extLst>
      <p:ext uri="{BB962C8B-B14F-4D97-AF65-F5344CB8AC3E}">
        <p14:creationId xmlns:p14="http://schemas.microsoft.com/office/powerpoint/2010/main" val="19616513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453" userDrawn="1">
          <p15:clr>
            <a:srgbClr val="FBAE40"/>
          </p15:clr>
        </p15:guide>
        <p15:guide id="2" orient="horz" pos="105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Титульный слайд">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3651" y="1751899"/>
            <a:ext cx="4228359" cy="1241425"/>
          </a:xfrm>
        </p:spPr>
        <p:txBody>
          <a:bodyPr>
            <a:normAutofit/>
          </a:bodyPr>
          <a:lstStyle>
            <a:lvl1pPr marL="285750" indent="-285750" algn="l">
              <a:buFont typeface="Arial" charset="0"/>
              <a:buChar char="•"/>
              <a:defRPr sz="1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dirty="0"/>
          </a:p>
        </p:txBody>
      </p:sp>
      <p:sp>
        <p:nvSpPr>
          <p:cNvPr id="6" name="Shape 60"/>
          <p:cNvSpPr txBox="1">
            <a:spLocks noGrp="1"/>
          </p:cNvSpPr>
          <p:nvPr>
            <p:ph type="title"/>
          </p:nvPr>
        </p:nvSpPr>
        <p:spPr>
          <a:xfrm>
            <a:off x="719138"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453">
          <p15:clr>
            <a:srgbClr val="FBAE40"/>
          </p15:clr>
        </p15:guide>
        <p15:guide id="2" orient="horz" pos="554" userDrawn="1">
          <p15:clr>
            <a:srgbClr val="FBAE40"/>
          </p15:clr>
        </p15:guide>
        <p15:guide id="3" orient="horz" pos="1257" userDrawn="1">
          <p15:clr>
            <a:srgbClr val="FBAE40"/>
          </p15:clr>
        </p15:guide>
        <p15:guide id="4" orient="horz" pos="89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8" name="Заголовок 7"/>
          <p:cNvSpPr>
            <a:spLocks noGrp="1"/>
          </p:cNvSpPr>
          <p:nvPr>
            <p:ph type="title" hasCustomPrompt="1"/>
          </p:nvPr>
        </p:nvSpPr>
        <p:spPr>
          <a:xfrm>
            <a:off x="0" y="2071769"/>
            <a:ext cx="9143999" cy="993775"/>
          </a:xfrm>
        </p:spPr>
        <p:txBody>
          <a:bodyPr/>
          <a:lstStyle>
            <a:lvl1pPr algn="ctr">
              <a:defRPr/>
            </a:lvl1pPr>
          </a:lstStyle>
          <a:p>
            <a:r>
              <a:rPr lang="ru-RU" dirty="0" smtClean="0"/>
              <a:t>ОБРАЗЕЦ 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extLst mod="1">
    <p:ext uri="{DCECCB84-F9BA-43D5-87BE-67443E8EF086}">
      <p15:sldGuideLst xmlns:p15="http://schemas.microsoft.com/office/powerpoint/2012/main" xmlns="">
        <p15:guide id="1" pos="45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Титульный слайд">
    <p:spTree>
      <p:nvGrpSpPr>
        <p:cNvPr id="1" name=""/>
        <p:cNvGrpSpPr/>
        <p:nvPr/>
      </p:nvGrpSpPr>
      <p:grpSpPr>
        <a:xfrm>
          <a:off x="0" y="0"/>
          <a:ext cx="0" cy="0"/>
          <a:chOff x="0" y="0"/>
          <a:chExt cx="0" cy="0"/>
        </a:xfrm>
      </p:grpSpPr>
      <p:sp>
        <p:nvSpPr>
          <p:cNvPr id="11" name="Прямоугольник 10"/>
          <p:cNvSpPr/>
          <p:nvPr userDrawn="1"/>
        </p:nvSpPr>
        <p:spPr>
          <a:xfrm>
            <a:off x="0" y="2939432"/>
            <a:ext cx="9155874" cy="2204068"/>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723652" y="3253838"/>
            <a:ext cx="3598967" cy="1615043"/>
          </a:xfrm>
        </p:spPr>
        <p:txBody>
          <a:bodyPr>
            <a:normAutofit/>
          </a:bodyPr>
          <a:lstStyle>
            <a:lvl1pPr marL="0" indent="0" algn="l">
              <a:buFont typeface="Arial"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Номер слайда 5"/>
          <p:cNvSpPr>
            <a:spLocks noGrp="1"/>
          </p:cNvSpPr>
          <p:nvPr>
            <p:ph type="sldNum" sz="quarter" idx="12"/>
          </p:nvPr>
        </p:nvSpPr>
        <p:spPr>
          <a:xfrm>
            <a:off x="8467105" y="4612883"/>
            <a:ext cx="452005" cy="255999"/>
          </a:xfrm>
          <a:prstGeom prst="rect">
            <a:avLst/>
          </a:prstGeom>
        </p:spPr>
        <p:txBody>
          <a:bodyPr/>
          <a:lstStyle>
            <a:lvl1pPr algn="ctr">
              <a:defRPr b="0" i="0">
                <a:latin typeface="Calibri Light" charset="0"/>
                <a:ea typeface="Calibri Light" charset="0"/>
                <a:cs typeface="Calibri Light" charset="0"/>
              </a:defRPr>
            </a:lvl1pPr>
          </a:lstStyle>
          <a:p>
            <a:fld id="{9FE97546-8787-B343-92AD-F331FD1CFF0A}" type="slidenum">
              <a:rPr lang="ru-RU" smtClean="0"/>
              <a:pPr/>
              <a:t>‹#›</a:t>
            </a:fld>
            <a:endParaRPr lang="ru-RU"/>
          </a:p>
        </p:txBody>
      </p:sp>
      <p:sp>
        <p:nvSpPr>
          <p:cNvPr id="10" name="Подзаголовок 2"/>
          <p:cNvSpPr txBox="1">
            <a:spLocks/>
          </p:cNvSpPr>
          <p:nvPr userDrawn="1"/>
        </p:nvSpPr>
        <p:spPr>
          <a:xfrm>
            <a:off x="4619500" y="3253838"/>
            <a:ext cx="3871355" cy="161504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charset="0"/>
              <a:buNone/>
              <a:defRPr sz="2400" b="0" i="0" kern="1200">
                <a:solidFill>
                  <a:schemeClr val="tx1"/>
                </a:solidFill>
                <a:latin typeface="Calibri Light" charset="0"/>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ru-RU" dirty="0" smtClean="0"/>
              <a:t>Образец подзаголовка</a:t>
            </a:r>
          </a:p>
        </p:txBody>
      </p:sp>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8698" y="747901"/>
            <a:ext cx="3878480" cy="15557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453">
          <p15:clr>
            <a:srgbClr val="FBAE40"/>
          </p15:clr>
        </p15:guide>
        <p15:guide id="2" orient="horz" pos="2232" userDrawn="1">
          <p15:clr>
            <a:srgbClr val="FBAE40"/>
          </p15:clr>
        </p15:guide>
        <p15:guide id="3" pos="290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153413"/>
            <a:ext cx="3135828" cy="993775"/>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1" y="3040083"/>
            <a:ext cx="2292680" cy="1592242"/>
          </a:xfrm>
          <a:prstGeom prst="rect">
            <a:avLst/>
          </a:prstGeom>
        </p:spPr>
        <p:txBody>
          <a:bodyPr vert="horz" lIns="91440" tIns="45720" rIns="91440" bIns="45720" rtlCol="0">
            <a:normAutofit/>
          </a:bodyPr>
          <a:lstStyle/>
          <a:p>
            <a:pPr lvl="0"/>
            <a:r>
              <a:rPr lang="ru-RU" dirty="0" smtClean="0"/>
              <a:t>Образец текста</a:t>
            </a:r>
          </a:p>
        </p:txBody>
      </p:sp>
    </p:spTree>
    <p:extLst>
      <p:ext uri="{BB962C8B-B14F-4D97-AF65-F5344CB8AC3E}">
        <p14:creationId xmlns:p14="http://schemas.microsoft.com/office/powerpoint/2010/main" val="1562015931"/>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1800" b="0" i="0" kern="1200">
          <a:solidFill>
            <a:schemeClr val="tx1"/>
          </a:solidFill>
          <a:latin typeface="Calibri Light" charset="0"/>
          <a:ea typeface="Calibri Light" charset="0"/>
          <a:cs typeface="Calibri Ligh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617517" y="1079405"/>
            <a:ext cx="3920211" cy="1640045"/>
          </a:xfrm>
          <a:prstGeom prst="rect">
            <a:avLst/>
          </a:prstGeom>
        </p:spPr>
        <p:txBody>
          <a:bodyPr lIns="91425" tIns="91425" rIns="91425" bIns="91425" anchor="b" anchorCtr="0">
            <a:noAutofit/>
          </a:bodyPr>
          <a:lstStyle/>
          <a:p>
            <a:pPr lvl="0">
              <a:lnSpc>
                <a:spcPct val="115000"/>
              </a:lnSpc>
              <a:spcBef>
                <a:spcPts val="0"/>
              </a:spcBef>
              <a:spcAft>
                <a:spcPts val="300"/>
              </a:spcAft>
              <a:buClr>
                <a:schemeClr val="dk1"/>
              </a:buClr>
              <a:buSzPct val="42307"/>
            </a:pPr>
            <a:r>
              <a:rPr lang="ru-RU" sz="3800" dirty="0" smtClean="0"/>
              <a:t>ФИНАНСОВОЕ </a:t>
            </a:r>
            <a:r>
              <a:rPr lang="ru-RU" sz="3800" spc="-100" dirty="0" smtClean="0"/>
              <a:t>МОШЕННИЧЕСТВО</a:t>
            </a:r>
            <a:endParaRPr lang="ru" sz="3800" spc="-100" dirty="0">
              <a:solidFill>
                <a:schemeClr val="tx1"/>
              </a:solidFill>
              <a:latin typeface="Calibri" charset="0"/>
              <a:ea typeface="Calibri" charset="0"/>
              <a:cs typeface="Calibri" charset="0"/>
            </a:endParaRPr>
          </a:p>
        </p:txBody>
      </p:sp>
      <p:sp>
        <p:nvSpPr>
          <p:cNvPr id="7" name="Прямоугольник 6"/>
          <p:cNvSpPr/>
          <p:nvPr/>
        </p:nvSpPr>
        <p:spPr>
          <a:xfrm>
            <a:off x="617518" y="3015993"/>
            <a:ext cx="2199977" cy="830997"/>
          </a:xfrm>
          <a:prstGeom prst="rect">
            <a:avLst/>
          </a:prstGeom>
        </p:spPr>
        <p:txBody>
          <a:bodyPr wrap="square">
            <a:spAutoFit/>
          </a:bodyPr>
          <a:lstStyle/>
          <a:p>
            <a:r>
              <a:rPr lang="ru-RU" sz="2400" dirty="0">
                <a:latin typeface="+mn-lt"/>
              </a:rPr>
              <a:t>Защитите </a:t>
            </a:r>
            <a:r>
              <a:rPr lang="ru-RU" sz="2400" dirty="0" smtClean="0">
                <a:latin typeface="+mn-lt"/>
              </a:rPr>
              <a:t>себя </a:t>
            </a:r>
            <a:r>
              <a:rPr lang="ru-RU" sz="2400" dirty="0">
                <a:latin typeface="+mn-lt"/>
              </a:rPr>
              <a:t>и свою семью</a:t>
            </a:r>
            <a:endParaRPr lang="ru-RU" sz="2400" dirty="0">
              <a:solidFill>
                <a:schemeClr val="tx1"/>
              </a:solidFill>
              <a:latin typeface="+mn-lt"/>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7495" y="0"/>
            <a:ext cx="6326505"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2053373"/>
            <a:ext cx="3848349" cy="1668444"/>
          </a:xfrm>
        </p:spPr>
        <p:txBody>
          <a:bodyPr>
            <a:normAutofit lnSpcReduction="10000"/>
          </a:bodyPr>
          <a:lstStyle/>
          <a:p>
            <a:pPr fontAlgn="base"/>
            <a:r>
              <a:rPr lang="ru-RU" dirty="0" err="1" smtClean="0"/>
              <a:t>микрофинансовые</a:t>
            </a:r>
            <a:r>
              <a:rPr lang="ru-RU" dirty="0" smtClean="0"/>
              <a:t> </a:t>
            </a:r>
            <a:r>
              <a:rPr lang="ru-RU" dirty="0"/>
              <a:t>организации</a:t>
            </a:r>
          </a:p>
          <a:p>
            <a:pPr fontAlgn="base"/>
            <a:r>
              <a:rPr lang="ru-RU" dirty="0" smtClean="0"/>
              <a:t>инвестиционные </a:t>
            </a:r>
            <a:r>
              <a:rPr lang="ru-RU" dirty="0"/>
              <a:t>предприятия</a:t>
            </a:r>
          </a:p>
          <a:p>
            <a:pPr fontAlgn="base"/>
            <a:r>
              <a:rPr lang="ru-RU" dirty="0" smtClean="0"/>
              <a:t>«</a:t>
            </a:r>
            <a:r>
              <a:rPr lang="ru-RU" dirty="0" err="1" smtClean="0"/>
              <a:t>раздолжнителей</a:t>
            </a:r>
            <a:r>
              <a:rPr lang="ru-RU" dirty="0" smtClean="0"/>
              <a:t>», </a:t>
            </a:r>
            <a:r>
              <a:rPr lang="ru-RU" dirty="0"/>
              <a:t>которые предлагают избавить от кредита</a:t>
            </a:r>
          </a:p>
          <a:p>
            <a:pPr fontAlgn="base"/>
            <a:r>
              <a:rPr lang="ru-RU" dirty="0" smtClean="0"/>
              <a:t>онлайн-казино</a:t>
            </a:r>
            <a:endParaRPr lang="ru-RU" dirty="0"/>
          </a:p>
        </p:txBody>
      </p:sp>
      <p:sp>
        <p:nvSpPr>
          <p:cNvPr id="78" name="Shape 78"/>
          <p:cNvSpPr txBox="1">
            <a:spLocks noGrp="1"/>
          </p:cNvSpPr>
          <p:nvPr>
            <p:ph type="title"/>
          </p:nvPr>
        </p:nvSpPr>
        <p:spPr>
          <a:xfrm>
            <a:off x="730569" y="99956"/>
            <a:ext cx="5936842" cy="1033594"/>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ФИНАНСОВЫЕ ПИРАМИДЫ</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10</a:t>
            </a:fld>
            <a:endParaRPr lang="ru-RU" dirty="0"/>
          </a:p>
        </p:txBody>
      </p:sp>
      <p:sp>
        <p:nvSpPr>
          <p:cNvPr id="6" name="Прямоугольник 5"/>
          <p:cNvSpPr/>
          <p:nvPr/>
        </p:nvSpPr>
        <p:spPr>
          <a:xfrm>
            <a:off x="953241" y="3835289"/>
            <a:ext cx="2713606" cy="1200329"/>
          </a:xfrm>
          <a:prstGeom prst="rect">
            <a:avLst/>
          </a:prstGeom>
        </p:spPr>
        <p:txBody>
          <a:bodyPr wrap="square">
            <a:spAutoFit/>
          </a:bodyPr>
          <a:lstStyle/>
          <a:p>
            <a:r>
              <a:rPr lang="ru-RU" sz="1800" dirty="0">
                <a:solidFill>
                  <a:srgbClr val="E86859"/>
                </a:solidFill>
                <a:latin typeface="+mj-lt"/>
              </a:rPr>
              <a:t>Цель у них одна — присвоить чужие деньги. </a:t>
            </a:r>
          </a:p>
          <a:p>
            <a:r>
              <a:rPr lang="ru-RU" sz="1800" dirty="0"/>
              <a:t/>
            </a:r>
            <a:br>
              <a:rPr lang="ru-RU" sz="1800" dirty="0"/>
            </a:br>
            <a:endParaRPr lang="ru" sz="1800" dirty="0">
              <a:solidFill>
                <a:srgbClr val="E86859"/>
              </a:solidFill>
              <a:latin typeface="Calibri Light" charset="0"/>
              <a:ea typeface="Calibri Light" charset="0"/>
              <a:cs typeface="Calibri Light"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435" y="477680"/>
            <a:ext cx="4800258" cy="4391202"/>
          </a:xfrm>
          <a:prstGeom prst="rect">
            <a:avLst/>
          </a:prstGeom>
        </p:spPr>
      </p:pic>
      <p:sp>
        <p:nvSpPr>
          <p:cNvPr id="7" name="Прямоугольник 6"/>
          <p:cNvSpPr/>
          <p:nvPr/>
        </p:nvSpPr>
        <p:spPr>
          <a:xfrm>
            <a:off x="1027669" y="1349892"/>
            <a:ext cx="2888164" cy="646331"/>
          </a:xfrm>
          <a:prstGeom prst="rect">
            <a:avLst/>
          </a:prstGeom>
        </p:spPr>
        <p:txBody>
          <a:bodyPr wrap="square">
            <a:spAutoFit/>
          </a:bodyPr>
          <a:lstStyle/>
          <a:p>
            <a:r>
              <a:rPr lang="ru-RU" sz="1800" b="1" dirty="0">
                <a:solidFill>
                  <a:srgbClr val="E86859"/>
                </a:solidFill>
                <a:latin typeface="+mj-lt"/>
              </a:rPr>
              <a:t>Они </a:t>
            </a:r>
            <a:r>
              <a:rPr lang="ru-RU" sz="1800" b="1" dirty="0" smtClean="0">
                <a:solidFill>
                  <a:srgbClr val="E86859"/>
                </a:solidFill>
                <a:latin typeface="+mj-lt"/>
              </a:rPr>
              <a:t>маскируются под:</a:t>
            </a:r>
          </a:p>
          <a:p>
            <a:endParaRPr lang="ru" sz="1800" b="1" dirty="0">
              <a:solidFill>
                <a:srgbClr val="E86859"/>
              </a:solidFill>
              <a:latin typeface="Calibri Light" charset="0"/>
              <a:ea typeface="Calibri Light" charset="0"/>
              <a:cs typeface="Calibri Light" charset="0"/>
            </a:endParaRPr>
          </a:p>
        </p:txBody>
      </p:sp>
    </p:spTree>
    <p:extLst>
      <p:ext uri="{BB962C8B-B14F-4D97-AF65-F5344CB8AC3E}">
        <p14:creationId xmlns:p14="http://schemas.microsoft.com/office/powerpoint/2010/main" val="20260761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647762"/>
            <a:ext cx="4620931" cy="1821601"/>
          </a:xfrm>
        </p:spPr>
        <p:txBody>
          <a:bodyPr>
            <a:normAutofit/>
          </a:bodyPr>
          <a:lstStyle/>
          <a:p>
            <a:pPr marL="0" indent="0" fontAlgn="base">
              <a:buNone/>
            </a:pPr>
            <a:endParaRPr lang="ru-RU" dirty="0"/>
          </a:p>
          <a:p>
            <a:pPr marL="0" indent="0" fontAlgn="base">
              <a:buNone/>
            </a:pPr>
            <a:r>
              <a:rPr lang="ru-RU" dirty="0" smtClean="0"/>
              <a:t>Сверьтесь со Справочником по кредитным организациям и Справочником </a:t>
            </a:r>
            <a:r>
              <a:rPr lang="ru-RU" dirty="0"/>
              <a:t>участников финансового </a:t>
            </a:r>
            <a:r>
              <a:rPr lang="ru-RU" dirty="0" smtClean="0"/>
              <a:t>рынка </a:t>
            </a:r>
            <a:r>
              <a:rPr lang="ru-RU" dirty="0"/>
              <a:t>на сайте </a:t>
            </a:r>
            <a:r>
              <a:rPr lang="ru-RU" b="1" u="sng" dirty="0" err="1">
                <a:solidFill>
                  <a:srgbClr val="0070C0"/>
                </a:solidFill>
              </a:rPr>
              <a:t>cbr.ru</a:t>
            </a:r>
            <a:endParaRPr lang="ru-RU" b="1" u="sng" dirty="0">
              <a:solidFill>
                <a:srgbClr val="0070C0"/>
              </a:solidFill>
            </a:endParaRPr>
          </a:p>
        </p:txBody>
      </p:sp>
      <p:sp>
        <p:nvSpPr>
          <p:cNvPr id="78" name="Shape 78"/>
          <p:cNvSpPr txBox="1">
            <a:spLocks noGrp="1"/>
          </p:cNvSpPr>
          <p:nvPr>
            <p:ph type="title"/>
          </p:nvPr>
        </p:nvSpPr>
        <p:spPr>
          <a:xfrm>
            <a:off x="723651" y="65468"/>
            <a:ext cx="6255279" cy="1559434"/>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solidFill>
                  <a:srgbClr val="E86859"/>
                </a:solidFill>
                <a:latin typeface="Calibri" charset="0"/>
                <a:ea typeface="Calibri" charset="0"/>
                <a:cs typeface="Calibri" charset="0"/>
              </a:rPr>
              <a:t>ПРОВЕРЬТЕ У КОМПАНИИ ЛИЦЕНЗИЮ БАНКА РОССИИ</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11</a:t>
            </a:fld>
            <a:endParaRPr lang="ru-RU" dirty="0"/>
          </a:p>
        </p:txBody>
      </p:sp>
      <p:pic>
        <p:nvPicPr>
          <p:cNvPr id="6"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296" y="1419225"/>
            <a:ext cx="3324809" cy="4698697"/>
          </a:xfrm>
          <a:prstGeom prst="rect">
            <a:avLst/>
          </a:prstGeom>
        </p:spPr>
      </p:pic>
    </p:spTree>
    <p:extLst>
      <p:ext uri="{BB962C8B-B14F-4D97-AF65-F5344CB8AC3E}">
        <p14:creationId xmlns:p14="http://schemas.microsoft.com/office/powerpoint/2010/main" val="103951145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0" y="2041207"/>
            <a:ext cx="4716183" cy="1821601"/>
          </a:xfrm>
        </p:spPr>
        <p:txBody>
          <a:bodyPr>
            <a:normAutofit lnSpcReduction="10000"/>
          </a:bodyPr>
          <a:lstStyle/>
          <a:p>
            <a:pPr marL="342900" indent="-342900">
              <a:buFont typeface="+mj-lt"/>
              <a:buAutoNum type="arabicPeriod"/>
            </a:pPr>
            <a:r>
              <a:rPr lang="ru-RU" dirty="0" smtClean="0"/>
              <a:t>Составьте </a:t>
            </a:r>
            <a:r>
              <a:rPr lang="ru-RU" dirty="0"/>
              <a:t>претензию с требованием вернуть </a:t>
            </a:r>
            <a:r>
              <a:rPr lang="ru-RU" dirty="0" smtClean="0"/>
              <a:t>деньги.</a:t>
            </a:r>
            <a:endParaRPr lang="ru-RU" dirty="0"/>
          </a:p>
          <a:p>
            <a:pPr marL="342900" indent="-342900">
              <a:buFont typeface="+mj-lt"/>
              <a:buAutoNum type="arabicPeriod"/>
            </a:pPr>
            <a:r>
              <a:rPr lang="ru-RU" dirty="0" smtClean="0"/>
              <a:t>Если </a:t>
            </a:r>
            <a:r>
              <a:rPr lang="ru-RU" dirty="0"/>
              <a:t>деньги не </a:t>
            </a:r>
            <a:r>
              <a:rPr lang="ru-RU" dirty="0" smtClean="0"/>
              <a:t>отдают, обратитесь              </a:t>
            </a:r>
            <a:r>
              <a:rPr lang="ru-RU" dirty="0"/>
              <a:t>в </a:t>
            </a:r>
            <a:r>
              <a:rPr lang="ru-RU" dirty="0" smtClean="0"/>
              <a:t>полицию.</a:t>
            </a:r>
            <a:endParaRPr lang="ru-RU" dirty="0"/>
          </a:p>
          <a:p>
            <a:pPr marL="342900" indent="-342900">
              <a:buFont typeface="+mj-lt"/>
              <a:buAutoNum type="arabicPeriod"/>
            </a:pPr>
            <a:r>
              <a:rPr lang="ru-RU" dirty="0" smtClean="0"/>
              <a:t>Действуйте сообща — </a:t>
            </a:r>
            <a:r>
              <a:rPr lang="ru-RU" dirty="0"/>
              <a:t>найдите других жертв </a:t>
            </a:r>
            <a:r>
              <a:rPr lang="ru-RU" dirty="0" smtClean="0"/>
              <a:t>мошенников.</a:t>
            </a: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Я ВЛОЖИЛСЯ В ПИРАМИДУ       И ПРОГОРЕЛ. ЧТО ДЕЛАТЬ?</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12</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531746"/>
            <a:ext cx="4776845" cy="5143500"/>
          </a:xfrm>
          <a:prstGeom prst="rect">
            <a:avLst/>
          </a:prstGeom>
        </p:spPr>
      </p:pic>
    </p:spTree>
    <p:extLst>
      <p:ext uri="{BB962C8B-B14F-4D97-AF65-F5344CB8AC3E}">
        <p14:creationId xmlns:p14="http://schemas.microsoft.com/office/powerpoint/2010/main" val="1614405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433140" cy="2778532"/>
          </a:xfrm>
        </p:spPr>
        <p:txBody>
          <a:bodyPr>
            <a:normAutofit/>
          </a:bodyPr>
          <a:lstStyle/>
          <a:p>
            <a:pPr marL="0" indent="0">
              <a:buNone/>
            </a:pPr>
            <a:r>
              <a:rPr lang="ru-RU" b="1" dirty="0"/>
              <a:t>Как обманывают на рынке </a:t>
            </a:r>
            <a:r>
              <a:rPr lang="ru-RU" b="1" dirty="0" err="1"/>
              <a:t>Форекс</a:t>
            </a:r>
            <a:r>
              <a:rPr lang="ru-RU" b="1" dirty="0" smtClean="0"/>
              <a:t>?</a:t>
            </a:r>
            <a:endParaRPr lang="ru-RU" dirty="0" smtClean="0"/>
          </a:p>
          <a:p>
            <a:r>
              <a:rPr lang="ru-RU" dirty="0" smtClean="0"/>
              <a:t>Недобросовестные </a:t>
            </a:r>
            <a:r>
              <a:rPr lang="ru-RU" dirty="0" err="1"/>
              <a:t>ф</a:t>
            </a:r>
            <a:r>
              <a:rPr lang="ru-RU" dirty="0" err="1" smtClean="0"/>
              <a:t>орекс</a:t>
            </a:r>
            <a:r>
              <a:rPr lang="ru-RU" dirty="0"/>
              <a:t>-дилеры посулят вам </a:t>
            </a:r>
            <a:r>
              <a:rPr lang="ru-RU" dirty="0" smtClean="0"/>
              <a:t>доход, но </a:t>
            </a:r>
            <a:r>
              <a:rPr lang="ru-RU" dirty="0"/>
              <a:t>прибыль </a:t>
            </a:r>
            <a:r>
              <a:rPr lang="ru-RU" dirty="0" smtClean="0"/>
              <a:t>             вы </a:t>
            </a:r>
            <a:r>
              <a:rPr lang="ru-RU" dirty="0"/>
              <a:t>не получите и вложения </a:t>
            </a:r>
            <a:r>
              <a:rPr lang="ru-RU" dirty="0" smtClean="0"/>
              <a:t>потеряете</a:t>
            </a:r>
          </a:p>
          <a:p>
            <a:r>
              <a:rPr lang="ru-RU" dirty="0" smtClean="0"/>
              <a:t>Не </a:t>
            </a:r>
            <a:r>
              <a:rPr lang="ru-RU" dirty="0"/>
              <a:t>стоит связываться с </a:t>
            </a:r>
            <a:r>
              <a:rPr lang="ru-RU" dirty="0" smtClean="0"/>
              <a:t>бинарными опционами </a:t>
            </a:r>
            <a:r>
              <a:rPr lang="en-US" dirty="0"/>
              <a:t>—</a:t>
            </a:r>
            <a:r>
              <a:rPr lang="ru-RU" dirty="0" smtClean="0"/>
              <a:t> вы просто потеряете деньги</a:t>
            </a:r>
            <a:endParaRPr lang="ru-RU" dirty="0"/>
          </a:p>
          <a:p>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МОШЕННИЧЕСТВО </a:t>
            </a:r>
            <a:br>
              <a:rPr lang="ru-RU" sz="3600" dirty="0" smtClean="0"/>
            </a:br>
            <a:r>
              <a:rPr lang="ru-RU" sz="3600" dirty="0" smtClean="0"/>
              <a:t>НА ФИНАНСОВЫХ РЫНКАХ</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13</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1215" y="808038"/>
            <a:ext cx="5059114" cy="4395272"/>
          </a:xfrm>
          <a:prstGeom prst="rect">
            <a:avLst/>
          </a:prstGeom>
        </p:spPr>
      </p:pic>
    </p:spTree>
    <p:extLst>
      <p:ext uri="{BB962C8B-B14F-4D97-AF65-F5344CB8AC3E}">
        <p14:creationId xmlns:p14="http://schemas.microsoft.com/office/powerpoint/2010/main" val="16974848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7"/>
            <a:ext cx="4337448" cy="2778532"/>
          </a:xfrm>
        </p:spPr>
        <p:txBody>
          <a:bodyPr>
            <a:normAutofit/>
          </a:bodyPr>
          <a:lstStyle/>
          <a:p>
            <a:pPr fontAlgn="base"/>
            <a:r>
              <a:rPr lang="ru-RU" dirty="0"/>
              <a:t>Проверьте лицензию у </a:t>
            </a:r>
            <a:r>
              <a:rPr lang="ru-RU" dirty="0" err="1"/>
              <a:t>ф</a:t>
            </a:r>
            <a:r>
              <a:rPr lang="ru-RU" dirty="0" err="1" smtClean="0"/>
              <a:t>орекс</a:t>
            </a:r>
            <a:r>
              <a:rPr lang="ru-RU" dirty="0"/>
              <a:t>-дилера, с которым собираетесь </a:t>
            </a:r>
            <a:r>
              <a:rPr lang="ru-RU" dirty="0" smtClean="0"/>
              <a:t>работать</a:t>
            </a:r>
            <a:endParaRPr lang="ru-RU" dirty="0"/>
          </a:p>
          <a:p>
            <a:pPr fontAlgn="base"/>
            <a:r>
              <a:rPr lang="ru-RU" dirty="0"/>
              <a:t>Компания должна быть зарегистрирована в России, </a:t>
            </a:r>
            <a:r>
              <a:rPr lang="ru-RU" dirty="0" smtClean="0"/>
              <a:t>                     а не </a:t>
            </a:r>
            <a:r>
              <a:rPr lang="ru-RU" dirty="0"/>
              <a:t>в офшорных </a:t>
            </a:r>
            <a:r>
              <a:rPr lang="ru-RU" dirty="0" smtClean="0"/>
              <a:t>зонах</a:t>
            </a:r>
            <a:endParaRPr lang="ru-RU" dirty="0"/>
          </a:p>
          <a:p>
            <a:pPr fontAlgn="base"/>
            <a:r>
              <a:rPr lang="ru-RU" dirty="0"/>
              <a:t>Лучше всего </a:t>
            </a:r>
            <a:r>
              <a:rPr lang="ru-RU" dirty="0" smtClean="0"/>
              <a:t>не рискуйте, </a:t>
            </a:r>
            <a:r>
              <a:rPr lang="ru-RU" dirty="0"/>
              <a:t>попробуйте начать путь инвестора на бирже</a:t>
            </a:r>
            <a:endParaRPr lang="ru-RU" b="1" dirty="0"/>
          </a:p>
          <a:p>
            <a:pPr marL="0" indent="0">
              <a:buNone/>
            </a:pPr>
            <a:endParaRPr lang="ru-RU" dirty="0"/>
          </a:p>
        </p:txBody>
      </p:sp>
      <p:sp>
        <p:nvSpPr>
          <p:cNvPr id="78" name="Shape 78"/>
          <p:cNvSpPr txBox="1">
            <a:spLocks noGrp="1"/>
          </p:cNvSpPr>
          <p:nvPr>
            <p:ph type="title"/>
          </p:nvPr>
        </p:nvSpPr>
        <p:spPr>
          <a:xfrm>
            <a:off x="719139" y="436053"/>
            <a:ext cx="6521633"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НЕ ПОПАДАЙТЕСЬ В СЕТИ 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14</a:t>
            </a:fld>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099" y="244549"/>
            <a:ext cx="4918402" cy="5143500"/>
          </a:xfrm>
          <a:prstGeom prst="rect">
            <a:avLst/>
          </a:prstGeom>
        </p:spPr>
      </p:pic>
    </p:spTree>
    <p:extLst>
      <p:ext uri="{BB962C8B-B14F-4D97-AF65-F5344CB8AC3E}">
        <p14:creationId xmlns:p14="http://schemas.microsoft.com/office/powerpoint/2010/main" val="9101134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8" name="Shape 78"/>
          <p:cNvSpPr txBox="1">
            <a:spLocks/>
          </p:cNvSpPr>
          <p:nvPr/>
        </p:nvSpPr>
        <p:spPr>
          <a:xfrm>
            <a:off x="5484780"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a:solidFill>
                  <a:srgbClr val="FCC450">
                    <a:alpha val="75000"/>
                  </a:srgbClr>
                </a:solidFill>
              </a:rPr>
              <a:t>2</a:t>
            </a:r>
            <a:endParaRPr lang="ru-RU" sz="15000" b="1" dirty="0">
              <a:solidFill>
                <a:srgbClr val="FCC450">
                  <a:alpha val="75000"/>
                </a:srgbClr>
              </a:solidFill>
            </a:endParaRPr>
          </a:p>
        </p:txBody>
      </p:sp>
      <p:sp>
        <p:nvSpPr>
          <p:cNvPr id="7" name="Shape 78"/>
          <p:cNvSpPr txBox="1">
            <a:spLocks/>
          </p:cNvSpPr>
          <p:nvPr/>
        </p:nvSpPr>
        <p:spPr>
          <a:xfrm>
            <a:off x="953055" y="2810374"/>
            <a:ext cx="2513160" cy="1777501"/>
          </a:xfrm>
          <a:prstGeom prst="rect">
            <a:avLst/>
          </a:prstGeom>
          <a:effectLst>
            <a:outerShdw sx="1000" sy="1000" algn="ctr" rotWithShape="0">
              <a:srgbClr val="000000"/>
            </a:outerShdw>
          </a:effectLst>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rgbClr val="E86859"/>
                </a:solidFill>
                <a:latin typeface="+mn-lt"/>
                <a:ea typeface="+mj-ea"/>
                <a:cs typeface="+mj-cs"/>
              </a:defRPr>
            </a:lvl1pPr>
          </a:lstStyle>
          <a:p>
            <a:pPr algn="ctr"/>
            <a:r>
              <a:rPr lang="en-US" sz="15000" b="1" dirty="0" smtClean="0">
                <a:solidFill>
                  <a:srgbClr val="FCC450">
                    <a:alpha val="75000"/>
                  </a:srgbClr>
                </a:solidFill>
              </a:rPr>
              <a:t>1</a:t>
            </a:r>
            <a:endParaRPr lang="ru-RU" sz="15000" b="1" dirty="0">
              <a:solidFill>
                <a:srgbClr val="FCC450">
                  <a:alpha val="75000"/>
                </a:srgbClr>
              </a:solidFill>
            </a:endParaRPr>
          </a:p>
        </p:txBody>
      </p:sp>
      <p:sp>
        <p:nvSpPr>
          <p:cNvPr id="3" name="Подзаголовок 2"/>
          <p:cNvSpPr>
            <a:spLocks noGrp="1"/>
          </p:cNvSpPr>
          <p:nvPr>
            <p:ph type="subTitle" idx="1"/>
          </p:nvPr>
        </p:nvSpPr>
        <p:spPr>
          <a:xfrm>
            <a:off x="723651" y="2913321"/>
            <a:ext cx="3274191" cy="925033"/>
          </a:xfrm>
        </p:spPr>
        <p:txBody>
          <a:bodyPr>
            <a:normAutofit/>
          </a:bodyPr>
          <a:lstStyle/>
          <a:p>
            <a:pPr marL="0" indent="0" algn="ctr" fontAlgn="base">
              <a:buNone/>
            </a:pPr>
            <a:r>
              <a:rPr lang="ru-RU" dirty="0"/>
              <a:t>Соберите документы, которые у вас </a:t>
            </a:r>
            <a:r>
              <a:rPr lang="ru-RU" dirty="0" smtClean="0"/>
              <a:t>есть, и </a:t>
            </a:r>
            <a:r>
              <a:rPr lang="ru-RU" dirty="0"/>
              <a:t>обратитесь  </a:t>
            </a:r>
            <a:r>
              <a:rPr lang="ru-RU" dirty="0" smtClean="0"/>
              <a:t>             в полицию</a:t>
            </a:r>
            <a:endParaRPr lang="ru-RU" dirty="0"/>
          </a:p>
        </p:txBody>
      </p:sp>
      <p:sp>
        <p:nvSpPr>
          <p:cNvPr id="78" name="Shape 78"/>
          <p:cNvSpPr txBox="1">
            <a:spLocks noGrp="1"/>
          </p:cNvSpPr>
          <p:nvPr>
            <p:ph type="title"/>
          </p:nvPr>
        </p:nvSpPr>
        <p:spPr>
          <a:xfrm>
            <a:off x="719138" y="630537"/>
            <a:ext cx="7747967" cy="1828835"/>
          </a:xfrm>
          <a:prstGeom prst="rect">
            <a:avLst/>
          </a:prstGeom>
        </p:spPr>
        <p:txBody>
          <a:bodyPr lIns="91425" tIns="91425" rIns="91425" bIns="91425" anchor="b" anchorCtr="0">
            <a:noAutofit/>
          </a:bodyPr>
          <a:lstStyle/>
          <a:p>
            <a:pPr algn="ctr">
              <a:lnSpc>
                <a:spcPct val="100000"/>
              </a:lnSpc>
            </a:pPr>
            <a:r>
              <a:rPr lang="ru-RU" sz="3600" dirty="0" smtClean="0"/>
              <a:t>ЕСЛИ ВЫ СТАЛИ ЖЕРТВОЙ МОШЕННИЧЕСТВА </a:t>
            </a:r>
            <a:br>
              <a:rPr lang="ru-RU" sz="3600" dirty="0" smtClean="0"/>
            </a:br>
            <a:r>
              <a:rPr lang="ru-RU" sz="3600" dirty="0" smtClean="0"/>
              <a:t>НА ФИНАНСОВЫХ РЫНКАХ</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15</a:t>
            </a:fld>
            <a:endParaRPr lang="ru-RU" dirty="0"/>
          </a:p>
        </p:txBody>
      </p:sp>
      <p:sp>
        <p:nvSpPr>
          <p:cNvPr id="6" name="Подзаголовок 2"/>
          <p:cNvSpPr txBox="1">
            <a:spLocks/>
          </p:cNvSpPr>
          <p:nvPr/>
        </p:nvSpPr>
        <p:spPr>
          <a:xfrm>
            <a:off x="5104265" y="2913321"/>
            <a:ext cx="3274191" cy="1367096"/>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lgn="ctr" fontAlgn="base">
              <a:buNone/>
            </a:pPr>
            <a:r>
              <a:rPr lang="ru-RU" dirty="0"/>
              <a:t>Сообщите в Службу по защите прав потребителей </a:t>
            </a:r>
            <a:r>
              <a:rPr lang="en-US" dirty="0" smtClean="0"/>
              <a:t/>
            </a:r>
            <a:br>
              <a:rPr lang="en-US" dirty="0" smtClean="0"/>
            </a:br>
            <a:r>
              <a:rPr lang="ru-RU" dirty="0" smtClean="0"/>
              <a:t>и </a:t>
            </a:r>
            <a:r>
              <a:rPr lang="ru-RU" dirty="0"/>
              <a:t>обеспечению доступности финансовых услуг </a:t>
            </a:r>
            <a:r>
              <a:rPr lang="ru-RU" dirty="0" smtClean="0"/>
              <a:t>Банка России</a:t>
            </a:r>
            <a:endParaRPr lang="ru-RU" dirty="0"/>
          </a:p>
        </p:txBody>
      </p:sp>
    </p:spTree>
    <p:extLst>
      <p:ext uri="{BB962C8B-B14F-4D97-AF65-F5344CB8AC3E}">
        <p14:creationId xmlns:p14="http://schemas.microsoft.com/office/powerpoint/2010/main" val="1165199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35081" y="2006918"/>
            <a:ext cx="5014209" cy="2130742"/>
          </a:xfrm>
        </p:spPr>
        <p:txBody>
          <a:bodyPr>
            <a:normAutofit/>
          </a:bodyPr>
          <a:lstStyle/>
          <a:p>
            <a:pPr fontAlgn="base"/>
            <a:r>
              <a:rPr lang="ru-RU" dirty="0"/>
              <a:t>Не принимайте поспешных решений</a:t>
            </a:r>
          </a:p>
          <a:p>
            <a:pPr fontAlgn="base"/>
            <a:r>
              <a:rPr lang="ru-RU" dirty="0"/>
              <a:t>Всегда проверяйте информацию</a:t>
            </a:r>
          </a:p>
          <a:p>
            <a:pPr fontAlgn="base"/>
            <a:r>
              <a:rPr lang="ru-RU" dirty="0"/>
              <a:t>Не сообщайте никому данные своей карты</a:t>
            </a:r>
          </a:p>
          <a:p>
            <a:pPr fontAlgn="base"/>
            <a:r>
              <a:rPr lang="ru-RU" dirty="0"/>
              <a:t>Не вкладывайте деньги в сомнительные предприятия с якобы высокой доходностью</a:t>
            </a:r>
          </a:p>
          <a:p>
            <a:pPr fontAlgn="base"/>
            <a:r>
              <a:rPr lang="ru-RU" dirty="0"/>
              <a:t>Если вас </a:t>
            </a:r>
            <a:r>
              <a:rPr lang="ru-RU" dirty="0" smtClean="0"/>
              <a:t>обманули, обращайтесь </a:t>
            </a:r>
            <a:r>
              <a:rPr lang="ru-RU" dirty="0"/>
              <a:t>в полицию</a:t>
            </a:r>
          </a:p>
          <a:p>
            <a:pPr marL="453390" lvl="0" indent="-342900">
              <a:lnSpc>
                <a:spcPct val="115000"/>
              </a:lnSpc>
              <a:buSzPct val="100000"/>
              <a:buFont typeface="+mj-lt"/>
              <a:buAutoNum type="arabicPeriod"/>
            </a:pPr>
            <a:endParaRPr lang="ru-RU" sz="1400" dirty="0" smtClean="0">
              <a:latin typeface="Raleway" charset="0"/>
              <a:ea typeface="Raleway" charset="0"/>
              <a:cs typeface="Raleway" charset="0"/>
            </a:endParaRPr>
          </a:p>
          <a:p>
            <a:pPr marL="110490" lvl="0" indent="0">
              <a:lnSpc>
                <a:spcPct val="115000"/>
              </a:lnSpc>
              <a:buSzPct val="100000"/>
              <a:buNone/>
            </a:pPr>
            <a:endParaRPr lang="ru-RU" sz="1400" dirty="0" smtClean="0">
              <a:latin typeface="Raleway" charset="0"/>
              <a:ea typeface="Raleway" charset="0"/>
              <a:cs typeface="Raleway" charset="0"/>
            </a:endParaRPr>
          </a:p>
          <a:p>
            <a:pPr marL="110490" lvl="0" indent="0">
              <a:lnSpc>
                <a:spcPct val="115000"/>
              </a:lnSpc>
              <a:buSzPct val="100000"/>
              <a:buNone/>
            </a:pPr>
            <a:endParaRPr lang="ru-RU" dirty="0">
              <a:solidFill>
                <a:schemeClr val="bg2">
                  <a:lumMod val="75000"/>
                </a:schemeClr>
              </a:solidFill>
              <a:latin typeface="Raleway" charset="0"/>
              <a:ea typeface="Raleway" charset="0"/>
              <a:cs typeface="Raleway" charset="0"/>
            </a:endParaRPr>
          </a:p>
          <a:p>
            <a:pPr marL="0" indent="0">
              <a:buNone/>
            </a:pPr>
            <a:endParaRPr lang="ru-RU" dirty="0"/>
          </a:p>
        </p:txBody>
      </p:sp>
      <p:sp>
        <p:nvSpPr>
          <p:cNvPr id="2" name="Title 1"/>
          <p:cNvSpPr>
            <a:spLocks noGrp="1"/>
          </p:cNvSpPr>
          <p:nvPr>
            <p:ph type="title"/>
          </p:nvPr>
        </p:nvSpPr>
        <p:spPr>
          <a:xfrm>
            <a:off x="719139" y="468601"/>
            <a:ext cx="4035741" cy="845849"/>
          </a:xfrm>
        </p:spPr>
        <p:txBody>
          <a:bodyPr>
            <a:normAutofit fontScale="90000"/>
          </a:bodyPr>
          <a:lstStyle/>
          <a:p>
            <a:pPr lvl="0">
              <a:lnSpc>
                <a:spcPct val="115000"/>
              </a:lnSpc>
              <a:spcBef>
                <a:spcPts val="0"/>
              </a:spcBef>
              <a:spcAft>
                <a:spcPts val="1600"/>
              </a:spcAft>
            </a:pPr>
            <a:r>
              <a:rPr lang="bg-BG" sz="2400" dirty="0"/>
              <a:t/>
            </a:r>
            <a:br>
              <a:rPr lang="bg-BG" sz="2400" dirty="0"/>
            </a:br>
            <a:r>
              <a:rPr lang="bg-BG" sz="4800" b="1" dirty="0">
                <a:solidFill>
                  <a:srgbClr val="FCC450"/>
                </a:solidFill>
                <a:latin typeface="Raleway SemiBold" charset="0"/>
                <a:ea typeface="Raleway SemiBold" charset="0"/>
                <a:cs typeface="Raleway SemiBold" charset="0"/>
              </a:rPr>
              <a:t/>
            </a:r>
            <a:br>
              <a:rPr lang="bg-BG" sz="4800" b="1" dirty="0">
                <a:solidFill>
                  <a:srgbClr val="FCC450"/>
                </a:solidFill>
                <a:latin typeface="Raleway SemiBold" charset="0"/>
                <a:ea typeface="Raleway SemiBold" charset="0"/>
                <a:cs typeface="Raleway SemiBold" charset="0"/>
              </a:rPr>
            </a:br>
            <a:endParaRPr lang="en-US" dirty="0"/>
          </a:p>
        </p:txBody>
      </p:sp>
      <p:sp>
        <p:nvSpPr>
          <p:cNvPr id="4" name="Номер слайда 3"/>
          <p:cNvSpPr>
            <a:spLocks noGrp="1"/>
          </p:cNvSpPr>
          <p:nvPr>
            <p:ph type="sldNum" sz="quarter" idx="12"/>
          </p:nvPr>
        </p:nvSpPr>
        <p:spPr/>
        <p:txBody>
          <a:bodyPr/>
          <a:lstStyle/>
          <a:p>
            <a:fld id="{9FE97546-8787-B343-92AD-F331FD1CFF0A}" type="slidenum">
              <a:rPr lang="ru-RU" smtClean="0"/>
              <a:pPr/>
              <a:t>16</a:t>
            </a:fld>
            <a:endParaRPr lang="ru-RU" dirty="0"/>
          </a:p>
        </p:txBody>
      </p:sp>
      <p:sp>
        <p:nvSpPr>
          <p:cNvPr id="5" name="Прямоугольник 4"/>
          <p:cNvSpPr/>
          <p:nvPr/>
        </p:nvSpPr>
        <p:spPr>
          <a:xfrm>
            <a:off x="719138" y="899478"/>
            <a:ext cx="3852862" cy="692049"/>
          </a:xfrm>
          <a:prstGeom prst="rect">
            <a:avLst/>
          </a:prstGeom>
        </p:spPr>
        <p:txBody>
          <a:bodyPr wrap="square">
            <a:spAutoFit/>
          </a:bodyPr>
          <a:lstStyle/>
          <a:p>
            <a:pPr>
              <a:lnSpc>
                <a:spcPct val="115000"/>
              </a:lnSpc>
              <a:spcBef>
                <a:spcPct val="0"/>
              </a:spcBef>
              <a:buClr>
                <a:srgbClr val="000000"/>
              </a:buClr>
              <a:buSzPct val="61111"/>
            </a:pPr>
            <a:r>
              <a:rPr lang="bg-BG" sz="3600" kern="1200" dirty="0" smtClean="0">
                <a:solidFill>
                  <a:srgbClr val="E86859"/>
                </a:solidFill>
                <a:latin typeface="+mn-lt"/>
                <a:ea typeface="+mj-ea"/>
                <a:cs typeface="+mj-cs"/>
              </a:rPr>
              <a:t>ПОДВЕДЕМ</a:t>
            </a:r>
            <a:r>
              <a:rPr lang="bg-BG" kern="1200" dirty="0" smtClean="0">
                <a:solidFill>
                  <a:srgbClr val="E86859"/>
                </a:solidFill>
              </a:rPr>
              <a:t>  </a:t>
            </a:r>
            <a:r>
              <a:rPr lang="bg-BG" sz="3600" kern="1200" dirty="0" smtClean="0">
                <a:solidFill>
                  <a:srgbClr val="E86859"/>
                </a:solidFill>
                <a:latin typeface="+mn-lt"/>
                <a:ea typeface="+mj-ea"/>
                <a:cs typeface="+mj-cs"/>
              </a:rPr>
              <a:t>ИТОГИ</a:t>
            </a:r>
            <a:endParaRPr lang="ru-RU" sz="3600" kern="1200" dirty="0">
              <a:solidFill>
                <a:srgbClr val="E86859"/>
              </a:solidFill>
              <a:latin typeface="+mn-lt"/>
              <a:ea typeface="+mj-ea"/>
              <a:cs typeface="+mj-cs"/>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4190" y="262890"/>
            <a:ext cx="5144734" cy="5143500"/>
          </a:xfrm>
          <a:prstGeom prst="rect">
            <a:avLst/>
          </a:prstGeom>
        </p:spPr>
      </p:pic>
    </p:spTree>
    <p:extLst>
      <p:ext uri="{BB962C8B-B14F-4D97-AF65-F5344CB8AC3E}">
        <p14:creationId xmlns:p14="http://schemas.microsoft.com/office/powerpoint/2010/main" val="19060841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5" name="Прямоугольник 4"/>
          <p:cNvSpPr/>
          <p:nvPr/>
        </p:nvSpPr>
        <p:spPr>
          <a:xfrm>
            <a:off x="0" y="3004456"/>
            <a:ext cx="9144000" cy="2139043"/>
          </a:xfrm>
          <a:prstGeom prst="rect">
            <a:avLst/>
          </a:prstGeom>
          <a:solidFill>
            <a:srgbClr val="FCC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TextBox 1"/>
          <p:cNvSpPr txBox="1"/>
          <p:nvPr/>
        </p:nvSpPr>
        <p:spPr>
          <a:xfrm>
            <a:off x="719138" y="3267746"/>
            <a:ext cx="3663537" cy="1354217"/>
          </a:xfrm>
          <a:prstGeom prst="rect">
            <a:avLst/>
          </a:prstGeom>
          <a:noFill/>
        </p:spPr>
        <p:txBody>
          <a:bodyPr wrap="square" rtlCol="0">
            <a:spAutoFit/>
          </a:bodyPr>
          <a:lstStyle/>
          <a:p>
            <a:r>
              <a:rPr lang="ru-RU" sz="1800" dirty="0" smtClean="0">
                <a:solidFill>
                  <a:schemeClr val="tx1"/>
                </a:solidFill>
                <a:latin typeface="Calibri Light" charset="0"/>
                <a:ea typeface="Calibri Light" charset="0"/>
                <a:cs typeface="Calibri Light" charset="0"/>
              </a:rPr>
              <a:t>Контактный </a:t>
            </a:r>
            <a:r>
              <a:rPr lang="ru-RU" sz="1800" dirty="0">
                <a:solidFill>
                  <a:schemeClr val="tx1"/>
                </a:solidFill>
                <a:latin typeface="Calibri Light" charset="0"/>
                <a:ea typeface="Calibri Light" charset="0"/>
                <a:cs typeface="Calibri Light" charset="0"/>
              </a:rPr>
              <a:t>центр Банка России</a:t>
            </a:r>
          </a:p>
          <a:p>
            <a:r>
              <a:rPr lang="ru-RU" sz="2800" dirty="0" smtClean="0">
                <a:solidFill>
                  <a:schemeClr val="tx1"/>
                </a:solidFill>
                <a:latin typeface="Calibri" charset="0"/>
                <a:ea typeface="Calibri" charset="0"/>
                <a:cs typeface="Calibri" charset="0"/>
              </a:rPr>
              <a:t>8-800-</a:t>
            </a:r>
            <a:r>
              <a:rPr lang="en-US" sz="2800" dirty="0" smtClean="0">
                <a:solidFill>
                  <a:schemeClr val="tx1"/>
                </a:solidFill>
                <a:latin typeface="Calibri" charset="0"/>
                <a:ea typeface="Calibri" charset="0"/>
                <a:cs typeface="Calibri" charset="0"/>
              </a:rPr>
              <a:t>30</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3</a:t>
            </a:r>
            <a:r>
              <a:rPr lang="ru-RU" sz="2800" dirty="0" smtClean="0">
                <a:solidFill>
                  <a:schemeClr val="tx1"/>
                </a:solidFill>
                <a:latin typeface="Calibri" charset="0"/>
                <a:ea typeface="Calibri" charset="0"/>
                <a:cs typeface="Calibri" charset="0"/>
              </a:rPr>
              <a:t>0-</a:t>
            </a:r>
            <a:r>
              <a:rPr lang="en-US" sz="2800" dirty="0" smtClean="0">
                <a:solidFill>
                  <a:schemeClr val="tx1"/>
                </a:solidFill>
                <a:latin typeface="Calibri" charset="0"/>
                <a:ea typeface="Calibri" charset="0"/>
                <a:cs typeface="Calibri" charset="0"/>
              </a:rPr>
              <a:t>00</a:t>
            </a:r>
            <a:endParaRPr lang="ru-RU" sz="2800" dirty="0">
              <a:solidFill>
                <a:schemeClr val="tx1"/>
              </a:solidFill>
              <a:latin typeface="Calibri" charset="0"/>
              <a:ea typeface="Calibri" charset="0"/>
              <a:cs typeface="Calibri" charset="0"/>
            </a:endParaRPr>
          </a:p>
          <a:p>
            <a:r>
              <a:rPr lang="ru-RU" sz="1800" dirty="0">
                <a:solidFill>
                  <a:schemeClr val="tx1"/>
                </a:solidFill>
                <a:latin typeface="Calibri Light" charset="0"/>
                <a:ea typeface="Calibri Light" charset="0"/>
                <a:cs typeface="Calibri Light" charset="0"/>
              </a:rPr>
              <a:t>(для бесплатных звонков </a:t>
            </a:r>
            <a:endParaRPr lang="en-US" sz="1800" dirty="0" smtClean="0">
              <a:solidFill>
                <a:schemeClr val="tx1"/>
              </a:solidFill>
              <a:latin typeface="Calibri Light" charset="0"/>
              <a:ea typeface="Calibri Light" charset="0"/>
              <a:cs typeface="Calibri Light" charset="0"/>
            </a:endParaRPr>
          </a:p>
          <a:p>
            <a:r>
              <a:rPr lang="ru-RU" sz="1800" dirty="0" smtClean="0">
                <a:solidFill>
                  <a:schemeClr val="tx1"/>
                </a:solidFill>
                <a:latin typeface="Calibri Light" charset="0"/>
                <a:ea typeface="Calibri Light" charset="0"/>
                <a:cs typeface="Calibri Light" charset="0"/>
              </a:rPr>
              <a:t>из </a:t>
            </a:r>
            <a:r>
              <a:rPr lang="ru-RU" sz="1800" dirty="0">
                <a:solidFill>
                  <a:schemeClr val="tx1"/>
                </a:solidFill>
                <a:latin typeface="Calibri Light" charset="0"/>
                <a:ea typeface="Calibri Light" charset="0"/>
                <a:cs typeface="Calibri Light" charset="0"/>
              </a:rPr>
              <a:t>регионов России</a:t>
            </a:r>
            <a:r>
              <a:rPr lang="ru-RU" sz="1800" dirty="0" smtClean="0">
                <a:solidFill>
                  <a:schemeClr val="tx1"/>
                </a:solidFill>
                <a:latin typeface="Calibri Light" charset="0"/>
                <a:ea typeface="Calibri Light" charset="0"/>
                <a:cs typeface="Calibri Light" charset="0"/>
              </a:rPr>
              <a:t>)</a:t>
            </a:r>
            <a:endParaRPr lang="ru-RU" dirty="0">
              <a:latin typeface="Calibri Light" charset="0"/>
              <a:ea typeface="Calibri Light" charset="0"/>
              <a:cs typeface="Calibri Light" charset="0"/>
            </a:endParaRPr>
          </a:p>
        </p:txBody>
      </p:sp>
      <p:sp>
        <p:nvSpPr>
          <p:cNvPr id="9" name="TextBox 8"/>
          <p:cNvSpPr txBox="1"/>
          <p:nvPr/>
        </p:nvSpPr>
        <p:spPr>
          <a:xfrm>
            <a:off x="5118264" y="3272593"/>
            <a:ext cx="3663537" cy="646331"/>
          </a:xfrm>
          <a:prstGeom prst="rect">
            <a:avLst/>
          </a:prstGeom>
          <a:noFill/>
        </p:spPr>
        <p:txBody>
          <a:bodyPr wrap="square" rtlCol="0">
            <a:spAutoFit/>
          </a:bodyPr>
          <a:lstStyle/>
          <a:p>
            <a:r>
              <a:rPr lang="ru-RU" sz="1800" dirty="0">
                <a:solidFill>
                  <a:schemeClr val="tx1"/>
                </a:solidFill>
                <a:latin typeface="Calibri Light" charset="0"/>
                <a:ea typeface="Calibri Light" charset="0"/>
                <a:cs typeface="Calibri Light" charset="0"/>
              </a:rPr>
              <a:t>Интернет-приемная Банка России</a:t>
            </a:r>
          </a:p>
          <a:p>
            <a:r>
              <a:rPr lang="ru-RU" sz="1800" b="1" dirty="0" err="1" smtClean="0">
                <a:solidFill>
                  <a:schemeClr val="tx1"/>
                </a:solidFill>
                <a:latin typeface="Calibri Light" charset="0"/>
                <a:ea typeface="Calibri Light" charset="0"/>
                <a:cs typeface="Calibri Light" charset="0"/>
              </a:rPr>
              <a:t>cbr.ru</a:t>
            </a:r>
            <a:r>
              <a:rPr lang="ru-RU" sz="1800" b="1" dirty="0" smtClean="0">
                <a:solidFill>
                  <a:schemeClr val="tx1"/>
                </a:solidFill>
                <a:latin typeface="Calibri Light" charset="0"/>
                <a:ea typeface="Calibri Light" charset="0"/>
                <a:cs typeface="Calibri Light" charset="0"/>
              </a:rPr>
              <a:t>/</a:t>
            </a:r>
            <a:r>
              <a:rPr lang="ru-RU" sz="1800" b="1" dirty="0" err="1" smtClean="0">
                <a:solidFill>
                  <a:schemeClr val="tx1"/>
                </a:solidFill>
                <a:latin typeface="Calibri Light" charset="0"/>
                <a:ea typeface="Calibri Light" charset="0"/>
                <a:cs typeface="Calibri Light" charset="0"/>
              </a:rPr>
              <a:t>reception</a:t>
            </a:r>
            <a:endParaRPr lang="en-US" sz="1800" b="1" dirty="0" smtClean="0">
              <a:solidFill>
                <a:schemeClr val="tx1"/>
              </a:solidFill>
              <a:latin typeface="Calibri Light" charset="0"/>
              <a:ea typeface="Calibri Light" charset="0"/>
              <a:cs typeface="Calibri Light" charset="0"/>
            </a:endParaRPr>
          </a:p>
        </p:txBody>
      </p:sp>
      <p:sp>
        <p:nvSpPr>
          <p:cNvPr id="3" name="Прямоугольник 2"/>
          <p:cNvSpPr/>
          <p:nvPr/>
        </p:nvSpPr>
        <p:spPr>
          <a:xfrm>
            <a:off x="5118264" y="4113211"/>
            <a:ext cx="2401004" cy="523220"/>
          </a:xfrm>
          <a:prstGeom prst="rect">
            <a:avLst/>
          </a:prstGeom>
        </p:spPr>
        <p:txBody>
          <a:bodyPr wrap="square">
            <a:spAutoFit/>
          </a:bodyPr>
          <a:lstStyle/>
          <a:p>
            <a:pPr lvl="0"/>
            <a:r>
              <a:rPr lang="en-US" sz="2800" dirty="0" err="1">
                <a:solidFill>
                  <a:schemeClr val="tx1"/>
                </a:solidFill>
                <a:latin typeface="Calibri" charset="0"/>
                <a:ea typeface="Calibri" charset="0"/>
                <a:cs typeface="Calibri" charset="0"/>
              </a:rPr>
              <a:t>fincult.info</a:t>
            </a:r>
            <a:endParaRPr lang="ru-RU" sz="2800" dirty="0">
              <a:solidFill>
                <a:schemeClr val="tx1"/>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17</a:t>
            </a:fld>
            <a:endParaRPr lang="ru-RU"/>
          </a:p>
        </p:txBody>
      </p:sp>
    </p:spTree>
    <p:extLst>
      <p:ext uri="{BB962C8B-B14F-4D97-AF65-F5344CB8AC3E}">
        <p14:creationId xmlns:p14="http://schemas.microsoft.com/office/powerpoint/2010/main" val="8659391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19138" y="399608"/>
            <a:ext cx="6479104" cy="1786129"/>
          </a:xfrm>
          <a:prstGeom prst="rect">
            <a:avLst/>
          </a:prstGeom>
        </p:spPr>
        <p:txBody>
          <a:bodyPr lIns="91425" tIns="91425" rIns="91425" bIns="91425" anchor="b" anchorCtr="0">
            <a:noAutofit/>
          </a:bodyPr>
          <a:lstStyle/>
          <a:p>
            <a:pPr>
              <a:lnSpc>
                <a:spcPct val="100000"/>
              </a:lnSpc>
            </a:pPr>
            <a:r>
              <a:rPr lang="ru-RU" sz="3600" dirty="0" smtClean="0"/>
              <a:t>КАК РАСПОЗНАТЬ МОШЕННИКА </a:t>
            </a:r>
            <a:br>
              <a:rPr lang="ru-RU" sz="3600" dirty="0" smtClean="0"/>
            </a:br>
            <a:r>
              <a:rPr lang="ru-RU" sz="3600" dirty="0" smtClean="0"/>
              <a:t>И ЧТО ДЕЛАТЬ, ЕСЛИ ВАС ОБМАНУЛИ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719139" y="2214922"/>
            <a:ext cx="4032778" cy="1200329"/>
          </a:xfrm>
          <a:prstGeom prst="rect">
            <a:avLst/>
          </a:prstGeom>
        </p:spPr>
        <p:txBody>
          <a:bodyPr wrap="square">
            <a:spAutoFit/>
          </a:bodyPr>
          <a:lstStyle/>
          <a:p>
            <a:r>
              <a:rPr lang="ru-RU" sz="1800" dirty="0">
                <a:latin typeface="+mn-lt"/>
              </a:rPr>
              <a:t>Мошенники выманивают деньги </a:t>
            </a:r>
            <a:endParaRPr lang="en-US" sz="1800" dirty="0" smtClean="0">
              <a:latin typeface="+mn-lt"/>
            </a:endParaRPr>
          </a:p>
          <a:p>
            <a:r>
              <a:rPr lang="ru-RU" sz="1800" dirty="0" smtClean="0">
                <a:latin typeface="+mn-lt"/>
              </a:rPr>
              <a:t>с </a:t>
            </a:r>
            <a:r>
              <a:rPr lang="ru-RU" sz="1800" dirty="0">
                <a:latin typeface="+mn-lt"/>
              </a:rPr>
              <a:t>помощью звонков и </a:t>
            </a:r>
            <a:r>
              <a:rPr lang="ru-RU" sz="1800" dirty="0" smtClean="0">
                <a:latin typeface="+mn-lt"/>
              </a:rPr>
              <a:t>СМС, </a:t>
            </a:r>
          </a:p>
          <a:p>
            <a:r>
              <a:rPr lang="ru-RU" sz="1800" dirty="0" smtClean="0">
                <a:latin typeface="+mn-lt"/>
              </a:rPr>
              <a:t>в социальных сетях </a:t>
            </a:r>
            <a:r>
              <a:rPr lang="ru-RU" sz="1800" dirty="0">
                <a:latin typeface="+mn-lt"/>
              </a:rPr>
              <a:t>и </a:t>
            </a:r>
            <a:r>
              <a:rPr lang="ru-RU" sz="1800" dirty="0" smtClean="0">
                <a:latin typeface="+mn-lt"/>
              </a:rPr>
              <a:t>офисах</a:t>
            </a:r>
            <a:r>
              <a:rPr lang="ru-RU" sz="1800" dirty="0">
                <a:latin typeface="+mn-lt"/>
              </a:rPr>
              <a:t>. </a:t>
            </a:r>
            <a:endParaRPr lang="ru-RU" sz="1800" dirty="0" smtClean="0">
              <a:latin typeface="+mn-lt"/>
            </a:endParaRPr>
          </a:p>
          <a:p>
            <a:r>
              <a:rPr lang="ru-RU" sz="1800" dirty="0" smtClean="0">
                <a:latin typeface="+mn-lt"/>
              </a:rPr>
              <a:t>Какие виды мошенничества бывают?</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2</a:t>
            </a:fld>
            <a:endParaRPr 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5666" y="1324755"/>
            <a:ext cx="5478923" cy="37116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Прямоугольник 2"/>
          <p:cNvSpPr/>
          <p:nvPr/>
        </p:nvSpPr>
        <p:spPr>
          <a:xfrm>
            <a:off x="6262355" y="3455650"/>
            <a:ext cx="2446421" cy="710707"/>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ФИНАНСОВЫЕ ПИРАМИДЫ</a:t>
            </a:r>
            <a:endParaRPr lang="ru-RU" sz="1800" dirty="0">
              <a:latin typeface="Calibri Light" charset="0"/>
              <a:ea typeface="Calibri Light" charset="0"/>
              <a:cs typeface="Calibri Light" charset="0"/>
            </a:endParaRPr>
          </a:p>
        </p:txBody>
      </p:sp>
      <p:sp>
        <p:nvSpPr>
          <p:cNvPr id="9" name="Прямоугольник 8"/>
          <p:cNvSpPr/>
          <p:nvPr/>
        </p:nvSpPr>
        <p:spPr>
          <a:xfrm>
            <a:off x="1908942" y="1978381"/>
            <a:ext cx="2087857" cy="729430"/>
          </a:xfrm>
          <a:prstGeom prst="rect">
            <a:avLst/>
          </a:prstGeom>
        </p:spPr>
        <p:txBody>
          <a:bodyPr wrap="square">
            <a:spAutoFit/>
          </a:bodyPr>
          <a:lstStyle/>
          <a:p>
            <a:pPr marL="158750" lvl="0">
              <a:lnSpc>
                <a:spcPct val="115000"/>
              </a:lnSpc>
              <a:buSzPct val="100000"/>
            </a:pPr>
            <a:r>
              <a:rPr lang="ru-RU" sz="1800" smtClean="0">
                <a:latin typeface="Calibri Light" charset="0"/>
                <a:ea typeface="Calibri Light" charset="0"/>
                <a:cs typeface="Calibri Light" charset="0"/>
              </a:rPr>
              <a:t>С БАНКОВСКИМИ</a:t>
            </a:r>
            <a:br>
              <a:rPr lang="ru-RU" sz="1800" smtClean="0">
                <a:latin typeface="Calibri Light" charset="0"/>
                <a:ea typeface="Calibri Light" charset="0"/>
                <a:cs typeface="Calibri Light" charset="0"/>
              </a:rPr>
            </a:br>
            <a:r>
              <a:rPr lang="ru-RU" sz="1800" smtClean="0">
                <a:latin typeface="Calibri Light" charset="0"/>
                <a:ea typeface="Calibri Light" charset="0"/>
                <a:cs typeface="Calibri Light" charset="0"/>
              </a:rPr>
              <a:t>КАРТАМИ</a:t>
            </a:r>
            <a:endParaRPr lang="ru" sz="1800" dirty="0">
              <a:latin typeface="Calibri Light" charset="0"/>
              <a:ea typeface="Calibri Light" charset="0"/>
              <a:cs typeface="Calibri Light" charset="0"/>
            </a:endParaRPr>
          </a:p>
        </p:txBody>
      </p:sp>
      <p:sp>
        <p:nvSpPr>
          <p:cNvPr id="10" name="Прямоугольник 9"/>
          <p:cNvSpPr/>
          <p:nvPr/>
        </p:nvSpPr>
        <p:spPr>
          <a:xfrm>
            <a:off x="6253323" y="1981644"/>
            <a:ext cx="2687053" cy="729430"/>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НА ФИНАНСОВЫХ РЫНКАХ</a:t>
            </a:r>
            <a:endParaRPr lang="ru-RU" sz="1800" dirty="0">
              <a:latin typeface="Calibri Light" charset="0"/>
              <a:ea typeface="Calibri Light" charset="0"/>
              <a:cs typeface="Calibri Light" charset="0"/>
            </a:endParaRPr>
          </a:p>
        </p:txBody>
      </p:sp>
      <p:sp>
        <p:nvSpPr>
          <p:cNvPr id="108" name="Shape 108"/>
          <p:cNvSpPr txBox="1">
            <a:spLocks noGrp="1"/>
          </p:cNvSpPr>
          <p:nvPr>
            <p:ph type="title"/>
          </p:nvPr>
        </p:nvSpPr>
        <p:spPr>
          <a:xfrm>
            <a:off x="728866" y="305384"/>
            <a:ext cx="7462337" cy="1329279"/>
          </a:xfrm>
          <a:prstGeom prst="rect">
            <a:avLst/>
          </a:prstGeom>
        </p:spPr>
        <p:txBody>
          <a:bodyPr lIns="91425" tIns="91425" rIns="91425" bIns="91425" anchor="b" anchorCtr="0">
            <a:noAutofit/>
          </a:bodyPr>
          <a:lstStyle/>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0"/>
              </a:spcBef>
              <a:buNone/>
            </a:pPr>
            <a:endParaRPr sz="11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600" dirty="0"/>
          </a:p>
          <a:p>
            <a:pPr lvl="0" algn="ctr" rtl="0">
              <a:lnSpc>
                <a:spcPct val="115000"/>
              </a:lnSpc>
              <a:spcBef>
                <a:spcPts val="1800"/>
              </a:spcBef>
              <a:spcAft>
                <a:spcPts val="600"/>
              </a:spcAft>
              <a:buNone/>
            </a:pPr>
            <a:endParaRPr sz="1100" b="1" dirty="0"/>
          </a:p>
          <a:p>
            <a:pPr lvl="0" algn="ctr" rtl="0">
              <a:lnSpc>
                <a:spcPct val="115000"/>
              </a:lnSpc>
              <a:spcBef>
                <a:spcPts val="0"/>
              </a:spcBef>
              <a:buNone/>
            </a:pPr>
            <a:endParaRPr sz="1800" b="1" dirty="0"/>
          </a:p>
          <a:p>
            <a:pPr lvl="0" algn="ctr" rtl="0">
              <a:lnSpc>
                <a:spcPct val="115000"/>
              </a:lnSpc>
              <a:spcBef>
                <a:spcPts val="0"/>
              </a:spcBef>
              <a:buNone/>
            </a:pPr>
            <a:endParaRPr sz="1800" dirty="0"/>
          </a:p>
          <a:p>
            <a:pPr lvl="0" algn="ctr">
              <a:lnSpc>
                <a:spcPct val="100000"/>
              </a:lnSpc>
              <a:spcBef>
                <a:spcPts val="0"/>
              </a:spcBef>
            </a:pPr>
            <a:r>
              <a:rPr lang="ru-RU" sz="3600" dirty="0"/>
              <a:t>ВИДЫ ФИНАНСОВОГО МОШЕННИЧЕСТВА</a:t>
            </a:r>
            <a:endParaRPr lang="ru-RU" sz="3600" dirty="0">
              <a:solidFill>
                <a:srgbClr val="E86859"/>
              </a:solidFill>
              <a:latin typeface="Calibri" charset="0"/>
              <a:ea typeface="Calibri" charset="0"/>
              <a:cs typeface="Calibri" charset="0"/>
            </a:endParaRPr>
          </a:p>
        </p:txBody>
      </p:sp>
      <p:sp>
        <p:nvSpPr>
          <p:cNvPr id="14" name="Номер слайда 13"/>
          <p:cNvSpPr>
            <a:spLocks noGrp="1"/>
          </p:cNvSpPr>
          <p:nvPr>
            <p:ph type="sldNum" sz="quarter" idx="12"/>
          </p:nvPr>
        </p:nvSpPr>
        <p:spPr>
          <a:xfrm>
            <a:off x="8467105" y="4612883"/>
            <a:ext cx="452005" cy="255999"/>
          </a:xfrm>
        </p:spPr>
        <p:txBody>
          <a:bodyPr/>
          <a:lstStyle/>
          <a:p>
            <a:fld id="{9FE97546-8787-B343-92AD-F331FD1CFF0A}" type="slidenum">
              <a:rPr lang="ru-RU" smtClean="0"/>
              <a:pPr/>
              <a:t>3</a:t>
            </a:fld>
            <a:endParaRPr lang="ru-RU" dirty="0"/>
          </a:p>
        </p:txBody>
      </p:sp>
      <p:sp>
        <p:nvSpPr>
          <p:cNvPr id="16" name="Прямоугольник 15"/>
          <p:cNvSpPr/>
          <p:nvPr/>
        </p:nvSpPr>
        <p:spPr>
          <a:xfrm>
            <a:off x="1897375" y="3716168"/>
            <a:ext cx="2700766" cy="722506"/>
          </a:xfrm>
          <a:prstGeom prst="rect">
            <a:avLst/>
          </a:prstGeom>
        </p:spPr>
        <p:txBody>
          <a:bodyPr wrap="square">
            <a:spAutoFit/>
          </a:bodyPr>
          <a:lstStyle/>
          <a:p>
            <a:pPr marL="158750" lvl="0">
              <a:lnSpc>
                <a:spcPct val="115000"/>
              </a:lnSpc>
              <a:buSzPct val="100000"/>
            </a:pPr>
            <a:r>
              <a:rPr lang="ru-RU" sz="1800" dirty="0" smtClean="0">
                <a:latin typeface="Calibri Light" charset="0"/>
                <a:ea typeface="Calibri Light" charset="0"/>
                <a:cs typeface="Calibri Light" charset="0"/>
              </a:rPr>
              <a:t>КИБЕРМОШЕН-НИЧЕСТВО</a:t>
            </a:r>
            <a:endParaRPr lang="ru-RU" sz="1800" dirty="0">
              <a:latin typeface="Calibri Light" charset="0"/>
              <a:ea typeface="Calibri Light" charset="0"/>
              <a:cs typeface="Calibri Light"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286" y="1653844"/>
            <a:ext cx="1365731" cy="1309088"/>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81" y="3245917"/>
            <a:ext cx="1365731" cy="1309088"/>
          </a:xfrm>
          <a:prstGeom prst="rect">
            <a:avLst/>
          </a:prstGeom>
        </p:spPr>
      </p:pic>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602" y="1681180"/>
            <a:ext cx="1365731" cy="1309088"/>
          </a:xfrm>
          <a:prstGeom prst="rect">
            <a:avLst/>
          </a:prstGeom>
        </p:spPr>
      </p:pic>
      <p:pic>
        <p:nvPicPr>
          <p:cNvPr id="13" name="Рисунок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4217" y="3245917"/>
            <a:ext cx="1365731" cy="1309088"/>
          </a:xfrm>
          <a:prstGeom prst="rect">
            <a:avLst/>
          </a:prstGeom>
        </p:spPr>
      </p:pic>
    </p:spTree>
    <p:extLst>
      <p:ext uri="{BB962C8B-B14F-4D97-AF65-F5344CB8AC3E}">
        <p14:creationId xmlns:p14="http://schemas.microsoft.com/office/powerpoint/2010/main" val="15430990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9289" y="475122"/>
            <a:ext cx="5537068" cy="4853923"/>
          </a:xfrm>
          <a:prstGeom prst="rect">
            <a:avLst/>
          </a:prstGeom>
        </p:spPr>
      </p:pic>
      <p:sp>
        <p:nvSpPr>
          <p:cNvPr id="60" name="Shape 60"/>
          <p:cNvSpPr txBox="1">
            <a:spLocks noGrp="1"/>
          </p:cNvSpPr>
          <p:nvPr>
            <p:ph type="title"/>
          </p:nvPr>
        </p:nvSpPr>
        <p:spPr>
          <a:xfrm>
            <a:off x="728866" y="452043"/>
            <a:ext cx="6138862" cy="1183075"/>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МОШЕННИЧЕСТВО </a:t>
            </a:r>
            <a:r>
              <a:rPr lang="en-US" sz="3600" dirty="0" smtClean="0"/>
              <a:t/>
            </a:r>
            <a:br>
              <a:rPr lang="en-US" sz="3600" dirty="0" smtClean="0"/>
            </a:br>
            <a:r>
              <a:rPr lang="ru-RU" sz="3600" dirty="0" smtClean="0"/>
              <a:t>С БАНКОВСКИМИ КАРТАМИ</a:t>
            </a:r>
            <a:endParaRPr lang="ru" sz="3600" dirty="0">
              <a:solidFill>
                <a:srgbClr val="E86859"/>
              </a:solidFill>
              <a:latin typeface="Calibri" charset="0"/>
              <a:ea typeface="Calibri" charset="0"/>
              <a:cs typeface="Calibri" charset="0"/>
            </a:endParaRPr>
          </a:p>
        </p:txBody>
      </p:sp>
      <p:sp>
        <p:nvSpPr>
          <p:cNvPr id="2" name="Прямоугольник 1"/>
          <p:cNvSpPr/>
          <p:nvPr/>
        </p:nvSpPr>
        <p:spPr>
          <a:xfrm>
            <a:off x="4205442" y="3690628"/>
            <a:ext cx="1503066" cy="369332"/>
          </a:xfrm>
          <a:prstGeom prst="rect">
            <a:avLst/>
          </a:prstGeom>
        </p:spPr>
        <p:txBody>
          <a:bodyPr wrap="square">
            <a:spAutoFit/>
          </a:bodyPr>
          <a:lstStyle/>
          <a:p>
            <a:r>
              <a:rPr lang="ru-RU" sz="1800" dirty="0" smtClean="0">
                <a:latin typeface="+mn-lt"/>
              </a:rPr>
              <a:t>Номер карты</a:t>
            </a:r>
            <a:endParaRPr lang="ru-RU" sz="1800" kern="1200" dirty="0">
              <a:solidFill>
                <a:schemeClr val="tx1"/>
              </a:solidFill>
              <a:latin typeface="+mn-lt"/>
              <a:ea typeface="Calibri Light" charset="0"/>
              <a:cs typeface="Calibri Light" charset="0"/>
            </a:endParaRPr>
          </a:p>
        </p:txBody>
      </p:sp>
      <p:sp>
        <p:nvSpPr>
          <p:cNvPr id="5" name="Номер слайда 4"/>
          <p:cNvSpPr>
            <a:spLocks noGrp="1"/>
          </p:cNvSpPr>
          <p:nvPr>
            <p:ph type="sldNum" sz="quarter" idx="12"/>
          </p:nvPr>
        </p:nvSpPr>
        <p:spPr/>
        <p:txBody>
          <a:bodyPr/>
          <a:lstStyle/>
          <a:p>
            <a:fld id="{9FE97546-8787-B343-92AD-F331FD1CFF0A}" type="slidenum">
              <a:rPr lang="ru-RU" smtClean="0"/>
              <a:pPr/>
              <a:t>4</a:t>
            </a:fld>
            <a:endParaRPr lang="ru-RU" dirty="0"/>
          </a:p>
        </p:txBody>
      </p:sp>
      <p:sp>
        <p:nvSpPr>
          <p:cNvPr id="7" name="Прямоугольник 6"/>
          <p:cNvSpPr/>
          <p:nvPr/>
        </p:nvSpPr>
        <p:spPr>
          <a:xfrm>
            <a:off x="3672499" y="4072746"/>
            <a:ext cx="1662554" cy="369332"/>
          </a:xfrm>
          <a:prstGeom prst="rect">
            <a:avLst/>
          </a:prstGeom>
        </p:spPr>
        <p:txBody>
          <a:bodyPr wrap="square">
            <a:spAutoFit/>
          </a:bodyPr>
          <a:lstStyle/>
          <a:p>
            <a:r>
              <a:rPr lang="ru-RU" sz="1800" dirty="0" smtClean="0">
                <a:latin typeface="+mn-lt"/>
              </a:rPr>
              <a:t>Срок действия</a:t>
            </a:r>
            <a:endParaRPr lang="ru-RU" sz="1800" kern="1200" dirty="0">
              <a:solidFill>
                <a:schemeClr val="tx1"/>
              </a:solidFill>
              <a:latin typeface="+mn-lt"/>
              <a:ea typeface="Calibri Light" charset="0"/>
              <a:cs typeface="Calibri Light" charset="0"/>
            </a:endParaRPr>
          </a:p>
        </p:txBody>
      </p:sp>
      <p:sp>
        <p:nvSpPr>
          <p:cNvPr id="8" name="Прямоугольник 7"/>
          <p:cNvSpPr/>
          <p:nvPr/>
        </p:nvSpPr>
        <p:spPr>
          <a:xfrm>
            <a:off x="3130239" y="4488917"/>
            <a:ext cx="2109120" cy="369332"/>
          </a:xfrm>
          <a:prstGeom prst="rect">
            <a:avLst/>
          </a:prstGeom>
        </p:spPr>
        <p:txBody>
          <a:bodyPr wrap="square">
            <a:spAutoFit/>
          </a:bodyPr>
          <a:lstStyle/>
          <a:p>
            <a:r>
              <a:rPr lang="ru-RU" sz="1800" dirty="0" smtClean="0">
                <a:latin typeface="+mn-lt"/>
              </a:rPr>
              <a:t>Имя владельца</a:t>
            </a:r>
            <a:endParaRPr lang="ru-RU" sz="1800" kern="1200" dirty="0">
              <a:solidFill>
                <a:schemeClr val="tx1"/>
              </a:solidFill>
              <a:latin typeface="+mn-lt"/>
              <a:ea typeface="Calibri Light" charset="0"/>
              <a:cs typeface="Calibri Light" charset="0"/>
            </a:endParaRPr>
          </a:p>
        </p:txBody>
      </p:sp>
      <p:sp>
        <p:nvSpPr>
          <p:cNvPr id="9" name="Прямоугольник 8"/>
          <p:cNvSpPr/>
          <p:nvPr/>
        </p:nvSpPr>
        <p:spPr>
          <a:xfrm>
            <a:off x="6704908" y="3690631"/>
            <a:ext cx="2109120" cy="646331"/>
          </a:xfrm>
          <a:prstGeom prst="rect">
            <a:avLst/>
          </a:prstGeom>
        </p:spPr>
        <p:txBody>
          <a:bodyPr wrap="square">
            <a:spAutoFit/>
          </a:bodyPr>
          <a:lstStyle/>
          <a:p>
            <a:r>
              <a:rPr lang="ru-RU" sz="1800" dirty="0" smtClean="0">
                <a:latin typeface="+mn-lt"/>
              </a:rPr>
              <a:t>Номер </a:t>
            </a:r>
            <a:r>
              <a:rPr lang="en-US" sz="1800" dirty="0" smtClean="0">
                <a:latin typeface="+mn-lt"/>
              </a:rPr>
              <a:t>CVC </a:t>
            </a:r>
            <a:r>
              <a:rPr lang="ru-RU" sz="1800" dirty="0" smtClean="0">
                <a:latin typeface="+mn-lt"/>
              </a:rPr>
              <a:t>или С</a:t>
            </a:r>
            <a:r>
              <a:rPr lang="en-US" sz="1800" dirty="0" smtClean="0">
                <a:latin typeface="+mn-lt"/>
              </a:rPr>
              <a:t>VV</a:t>
            </a:r>
            <a:endParaRPr lang="ru-RU" sz="1800" kern="1200" dirty="0">
              <a:solidFill>
                <a:schemeClr val="tx1"/>
              </a:solidFill>
              <a:latin typeface="+mn-lt"/>
              <a:ea typeface="Calibri Light" charset="0"/>
              <a:cs typeface="Calibri Light" charset="0"/>
            </a:endParaRPr>
          </a:p>
        </p:txBody>
      </p:sp>
      <p:sp>
        <p:nvSpPr>
          <p:cNvPr id="10" name="Прямоугольник 9"/>
          <p:cNvSpPr/>
          <p:nvPr/>
        </p:nvSpPr>
        <p:spPr>
          <a:xfrm>
            <a:off x="719138" y="1995488"/>
            <a:ext cx="1779513" cy="646331"/>
          </a:xfrm>
          <a:prstGeom prst="rect">
            <a:avLst/>
          </a:prstGeom>
        </p:spPr>
        <p:txBody>
          <a:bodyPr wrap="square">
            <a:spAutoFit/>
          </a:bodyPr>
          <a:lstStyle/>
          <a:p>
            <a:r>
              <a:rPr lang="ru-RU" sz="1800" dirty="0">
                <a:latin typeface="+mn-lt"/>
              </a:rPr>
              <a:t>Мошенникам нужны:</a:t>
            </a:r>
            <a:endParaRPr lang="ru-RU" sz="1800" kern="1200" dirty="0">
              <a:solidFill>
                <a:schemeClr val="tx1"/>
              </a:solidFill>
              <a:latin typeface="+mn-lt"/>
              <a:ea typeface="Calibri Light" charset="0"/>
              <a:cs typeface="Calibri Light" charset="0"/>
            </a:endParaRPr>
          </a:p>
        </p:txBody>
      </p:sp>
    </p:spTree>
    <p:extLst>
      <p:ext uri="{BB962C8B-B14F-4D97-AF65-F5344CB8AC3E}">
        <p14:creationId xmlns:p14="http://schemas.microsoft.com/office/powerpoint/2010/main" val="3846783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717720" cy="2778394"/>
          </a:xfrm>
        </p:spPr>
        <p:txBody>
          <a:bodyPr>
            <a:normAutofit/>
          </a:bodyPr>
          <a:lstStyle/>
          <a:p>
            <a:pPr fontAlgn="base"/>
            <a:r>
              <a:rPr lang="ru-RU" dirty="0"/>
              <a:t>В банкомате — на нем мошенники могут установить </a:t>
            </a:r>
            <a:r>
              <a:rPr lang="ru-RU" dirty="0" err="1"/>
              <a:t>скиммер</a:t>
            </a:r>
            <a:r>
              <a:rPr lang="ru-RU" dirty="0"/>
              <a:t> и </a:t>
            </a:r>
            <a:r>
              <a:rPr lang="ru-RU" dirty="0" smtClean="0"/>
              <a:t>видеокамеру</a:t>
            </a:r>
            <a:endParaRPr lang="ru-RU" dirty="0"/>
          </a:p>
          <a:p>
            <a:pPr fontAlgn="base"/>
            <a:r>
              <a:rPr lang="ru-RU" dirty="0"/>
              <a:t>В кафе или магазине — сотрудник-злоумышленник может сфотографировать вашу </a:t>
            </a:r>
            <a:r>
              <a:rPr lang="ru-RU" dirty="0" smtClean="0"/>
              <a:t>карту </a:t>
            </a:r>
            <a:endParaRPr lang="ru-RU" dirty="0"/>
          </a:p>
        </p:txBody>
      </p:sp>
      <p:sp>
        <p:nvSpPr>
          <p:cNvPr id="78" name="Shape 78"/>
          <p:cNvSpPr txBox="1">
            <a:spLocks noGrp="1"/>
          </p:cNvSpPr>
          <p:nvPr>
            <p:ph type="title"/>
          </p:nvPr>
        </p:nvSpPr>
        <p:spPr>
          <a:xfrm>
            <a:off x="719139" y="440347"/>
            <a:ext cx="533727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И ГДЕ МОГУТ УКРАСТЬ ВАШИ ДАННЫЕ?</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5</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9453" y="0"/>
            <a:ext cx="4032404"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19139" y="1419225"/>
            <a:ext cx="4326814" cy="3168650"/>
          </a:xfrm>
        </p:spPr>
        <p:txBody>
          <a:bodyPr>
            <a:normAutofit/>
          </a:bodyPr>
          <a:lstStyle/>
          <a:p>
            <a:r>
              <a:rPr lang="ru-RU" dirty="0" smtClean="0"/>
              <a:t>Осмотрите </a:t>
            </a:r>
            <a:r>
              <a:rPr lang="ru-RU" dirty="0"/>
              <a:t>банкомат. На нем </a:t>
            </a:r>
            <a:r>
              <a:rPr lang="ru-RU" dirty="0" smtClean="0"/>
              <a:t/>
            </a:r>
            <a:br>
              <a:rPr lang="ru-RU" dirty="0" smtClean="0"/>
            </a:br>
            <a:r>
              <a:rPr lang="ru-RU" dirty="0" smtClean="0"/>
              <a:t>не </a:t>
            </a:r>
            <a:r>
              <a:rPr lang="ru-RU" dirty="0"/>
              <a:t>должно быть посторонних предметов</a:t>
            </a:r>
          </a:p>
          <a:p>
            <a:r>
              <a:rPr lang="ru-RU" dirty="0" smtClean="0"/>
              <a:t>Набирая ПИН-код</a:t>
            </a:r>
            <a:r>
              <a:rPr lang="ru-RU" dirty="0"/>
              <a:t>, прикрывайте клавиатуру рукой</a:t>
            </a:r>
          </a:p>
          <a:p>
            <a:r>
              <a:rPr lang="ru-RU" dirty="0" smtClean="0"/>
              <a:t>Подключите </a:t>
            </a:r>
            <a:r>
              <a:rPr lang="ru-RU" dirty="0"/>
              <a:t>мобильный банк и </a:t>
            </a:r>
            <a:r>
              <a:rPr lang="ru-RU" dirty="0" smtClean="0"/>
              <a:t>СМС-уведомления</a:t>
            </a:r>
            <a:endParaRPr lang="ru-RU" dirty="0"/>
          </a:p>
          <a:p>
            <a:r>
              <a:rPr lang="ru-RU" dirty="0" smtClean="0"/>
              <a:t>Никому </a:t>
            </a:r>
            <a:r>
              <a:rPr lang="ru-RU" dirty="0"/>
              <a:t>не сообщайте секретный код из </a:t>
            </a:r>
            <a:r>
              <a:rPr lang="ru-RU" dirty="0" smtClean="0"/>
              <a:t>СМС</a:t>
            </a:r>
          </a:p>
          <a:p>
            <a:r>
              <a:rPr lang="ru-RU" dirty="0" smtClean="0"/>
              <a:t>Не </a:t>
            </a:r>
            <a:r>
              <a:rPr lang="ru-RU" dirty="0"/>
              <a:t>теряйте карту из </a:t>
            </a:r>
            <a:r>
              <a:rPr lang="ru-RU" dirty="0" smtClean="0"/>
              <a:t>виду</a:t>
            </a:r>
            <a:endParaRPr lang="ru-RU" dirty="0"/>
          </a:p>
        </p:txBody>
      </p:sp>
      <p:sp>
        <p:nvSpPr>
          <p:cNvPr id="78" name="Shape 78"/>
          <p:cNvSpPr txBox="1">
            <a:spLocks noGrp="1"/>
          </p:cNvSpPr>
          <p:nvPr>
            <p:ph type="title"/>
          </p:nvPr>
        </p:nvSpPr>
        <p:spPr>
          <a:xfrm>
            <a:off x="719138" y="560605"/>
            <a:ext cx="5337277" cy="582188"/>
          </a:xfrm>
          <a:prstGeom prst="rect">
            <a:avLst/>
          </a:prstGeom>
        </p:spPr>
        <p:txBody>
          <a:bodyPr lIns="91425" tIns="91425" rIns="91425" bIns="91425" anchor="b" anchorCtr="0">
            <a:noAutofit/>
          </a:bodyPr>
          <a:lstStyle/>
          <a:p>
            <a:pPr lvl="0">
              <a:lnSpc>
                <a:spcPct val="115000"/>
              </a:lnSpc>
              <a:buClr>
                <a:srgbClr val="000000"/>
              </a:buClr>
              <a:buSzPct val="61111"/>
            </a:pPr>
            <a:r>
              <a:rPr lang="ru-RU" sz="3600" dirty="0" smtClean="0"/>
              <a:t>КАК НЕ ПОПАСТЬСЯ</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6</a:t>
            </a:fld>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423" y="284173"/>
            <a:ext cx="5079843" cy="5143500"/>
          </a:xfrm>
          <a:prstGeom prst="rect">
            <a:avLst/>
          </a:prstGeom>
        </p:spPr>
      </p:pic>
    </p:spTree>
    <p:extLst>
      <p:ext uri="{BB962C8B-B14F-4D97-AF65-F5344CB8AC3E}">
        <p14:creationId xmlns:p14="http://schemas.microsoft.com/office/powerpoint/2010/main" val="14883220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1" y="1995487"/>
            <a:ext cx="4656423" cy="2778394"/>
          </a:xfrm>
        </p:spPr>
        <p:txBody>
          <a:bodyPr>
            <a:normAutofit/>
          </a:bodyPr>
          <a:lstStyle/>
          <a:p>
            <a:pPr marL="342900" indent="-342900">
              <a:buFont typeface="+mj-lt"/>
              <a:buAutoNum type="arabicPeriod"/>
            </a:pPr>
            <a:r>
              <a:rPr lang="ru-RU" dirty="0" smtClean="0"/>
              <a:t>Позвоните </a:t>
            </a:r>
            <a:r>
              <a:rPr lang="ru-RU" dirty="0"/>
              <a:t>в банк и заблокируйте </a:t>
            </a:r>
            <a:r>
              <a:rPr lang="ru-RU" dirty="0" smtClean="0"/>
              <a:t>карту.</a:t>
            </a:r>
            <a:endParaRPr lang="ru-RU" dirty="0"/>
          </a:p>
          <a:p>
            <a:pPr marL="342900" indent="-342900">
              <a:buFont typeface="+mj-lt"/>
              <a:buAutoNum type="arabicPeriod"/>
            </a:pPr>
            <a:r>
              <a:rPr lang="ru-RU" dirty="0" smtClean="0"/>
              <a:t>Запросите </a:t>
            </a:r>
            <a:r>
              <a:rPr lang="ru-RU" dirty="0"/>
              <a:t>выписку по счету </a:t>
            </a:r>
            <a:r>
              <a:rPr lang="ru-RU" dirty="0" smtClean="0"/>
              <a:t>и </a:t>
            </a:r>
            <a:r>
              <a:rPr lang="ru-RU" dirty="0"/>
              <a:t>напишите заявление о несогласии с </a:t>
            </a:r>
            <a:r>
              <a:rPr lang="ru-RU" dirty="0" smtClean="0"/>
              <a:t>операцией.</a:t>
            </a:r>
            <a:endParaRPr lang="ru-RU" dirty="0"/>
          </a:p>
          <a:p>
            <a:pPr marL="342900" indent="-342900">
              <a:buFont typeface="+mj-lt"/>
              <a:buAutoNum type="arabicPeriod"/>
            </a:pPr>
            <a:r>
              <a:rPr lang="ru-RU" dirty="0" smtClean="0"/>
              <a:t>Обратитесь </a:t>
            </a:r>
            <a:r>
              <a:rPr lang="ru-RU" dirty="0"/>
              <a:t>в </a:t>
            </a:r>
            <a:r>
              <a:rPr lang="ru-RU" dirty="0" smtClean="0"/>
              <a:t>полицию.</a:t>
            </a:r>
            <a:endParaRPr lang="ru-RU" dirty="0"/>
          </a:p>
        </p:txBody>
      </p:sp>
      <p:sp>
        <p:nvSpPr>
          <p:cNvPr id="78" name="Shape 78"/>
          <p:cNvSpPr txBox="1">
            <a:spLocks noGrp="1"/>
          </p:cNvSpPr>
          <p:nvPr>
            <p:ph type="title"/>
          </p:nvPr>
        </p:nvSpPr>
        <p:spPr>
          <a:xfrm>
            <a:off x="730569" y="319774"/>
            <a:ext cx="5978544" cy="1307805"/>
          </a:xfrm>
          <a:prstGeom prst="rect">
            <a:avLst/>
          </a:prstGeom>
        </p:spPr>
        <p:txBody>
          <a:bodyPr lIns="91425" tIns="91425" rIns="91425" bIns="91425" anchor="b" anchorCtr="0">
            <a:noAutofit/>
          </a:bodyPr>
          <a:lstStyle/>
          <a:p>
            <a:pPr>
              <a:lnSpc>
                <a:spcPct val="100000"/>
              </a:lnSpc>
            </a:pPr>
            <a:r>
              <a:rPr lang="ru-RU" sz="3600" dirty="0"/>
              <a:t>С МОЕЙ КАРТЫ СПИСАЛИ ДЕНЬГИ. ЧТО ДЕЛАТЬ?</a:t>
            </a:r>
          </a:p>
        </p:txBody>
      </p:sp>
      <p:sp>
        <p:nvSpPr>
          <p:cNvPr id="4" name="Номер слайда 3"/>
          <p:cNvSpPr>
            <a:spLocks noGrp="1"/>
          </p:cNvSpPr>
          <p:nvPr>
            <p:ph type="sldNum" sz="quarter" idx="12"/>
          </p:nvPr>
        </p:nvSpPr>
        <p:spPr/>
        <p:txBody>
          <a:bodyPr/>
          <a:lstStyle/>
          <a:p>
            <a:fld id="{9FE97546-8787-B343-92AD-F331FD1CFF0A}" type="slidenum">
              <a:rPr lang="ru-RU" smtClean="0"/>
              <a:pPr/>
              <a:t>7</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3814" y="0"/>
            <a:ext cx="3448852" cy="5143500"/>
          </a:xfrm>
          <a:prstGeom prst="rect">
            <a:avLst/>
          </a:prstGeom>
        </p:spPr>
      </p:pic>
    </p:spTree>
    <p:extLst>
      <p:ext uri="{BB962C8B-B14F-4D97-AF65-F5344CB8AC3E}">
        <p14:creationId xmlns:p14="http://schemas.microsoft.com/office/powerpoint/2010/main" val="1162905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5148230" cy="2617396"/>
          </a:xfrm>
        </p:spPr>
        <p:txBody>
          <a:bodyPr>
            <a:normAutofit/>
          </a:bodyPr>
          <a:lstStyle/>
          <a:p>
            <a:pPr fontAlgn="base"/>
            <a:r>
              <a:rPr lang="ru-RU" dirty="0" smtClean="0"/>
              <a:t>СМС </a:t>
            </a:r>
            <a:r>
              <a:rPr lang="ru-RU" dirty="0"/>
              <a:t>или письмо </a:t>
            </a:r>
            <a:r>
              <a:rPr lang="ru-RU" dirty="0" smtClean="0"/>
              <a:t>якобы от банка </a:t>
            </a:r>
            <a:r>
              <a:rPr lang="ru-RU" dirty="0"/>
              <a:t>со ссылкой или просьбой перезвонить </a:t>
            </a:r>
          </a:p>
          <a:p>
            <a:pPr fontAlgn="base"/>
            <a:r>
              <a:rPr lang="ru-RU" dirty="0" smtClean="0"/>
              <a:t>СМС об </a:t>
            </a:r>
            <a:r>
              <a:rPr lang="ru-RU" dirty="0"/>
              <a:t>ошибочном зачислении средств или </a:t>
            </a:r>
            <a:r>
              <a:rPr lang="ru-RU" dirty="0" smtClean="0"/>
              <a:t/>
            </a:r>
            <a:br>
              <a:rPr lang="ru-RU" dirty="0" smtClean="0"/>
            </a:br>
            <a:r>
              <a:rPr lang="ru-RU" dirty="0" smtClean="0"/>
              <a:t>с просьбой </a:t>
            </a:r>
            <a:r>
              <a:rPr lang="ru-RU" dirty="0"/>
              <a:t>подтвердить покупку</a:t>
            </a:r>
          </a:p>
          <a:p>
            <a:pPr fontAlgn="base"/>
            <a:r>
              <a:rPr lang="ru-RU" dirty="0"/>
              <a:t>З</a:t>
            </a:r>
            <a:r>
              <a:rPr lang="ru-RU" dirty="0" smtClean="0"/>
              <a:t>вонок якобы от </a:t>
            </a:r>
            <a:r>
              <a:rPr lang="ru-RU" dirty="0"/>
              <a:t>имени </a:t>
            </a:r>
            <a:r>
              <a:rPr lang="ru-RU" dirty="0" smtClean="0"/>
              <a:t>банка: вас </a:t>
            </a:r>
            <a:r>
              <a:rPr lang="ru-RU" dirty="0"/>
              <a:t>просят сообщить личные данные</a:t>
            </a:r>
          </a:p>
          <a:p>
            <a:pPr fontAlgn="base"/>
            <a:r>
              <a:rPr lang="ru-RU" dirty="0" smtClean="0"/>
              <a:t>СМС </a:t>
            </a:r>
            <a:r>
              <a:rPr lang="ru-RU" dirty="0"/>
              <a:t>от имени родственников, которые просят перевести деньги на неизвестный счет</a:t>
            </a:r>
          </a:p>
          <a:p>
            <a:pPr marL="0" indent="0">
              <a:buNone/>
            </a:pPr>
            <a:endParaRPr lang="ru-RU" dirty="0"/>
          </a:p>
        </p:txBody>
      </p:sp>
      <p:sp>
        <p:nvSpPr>
          <p:cNvPr id="78" name="Shape 78"/>
          <p:cNvSpPr txBox="1">
            <a:spLocks noGrp="1"/>
          </p:cNvSpPr>
          <p:nvPr>
            <p:ph type="title"/>
          </p:nvPr>
        </p:nvSpPr>
        <p:spPr>
          <a:xfrm>
            <a:off x="730570" y="383570"/>
            <a:ext cx="5575334" cy="1254641"/>
          </a:xfrm>
          <a:prstGeom prst="rect">
            <a:avLst/>
          </a:prstGeom>
        </p:spPr>
        <p:txBody>
          <a:bodyPr lIns="91425" tIns="91425" rIns="91425" bIns="91425" anchor="b" anchorCtr="0">
            <a:noAutofit/>
          </a:bodyPr>
          <a:lstStyle/>
          <a:p>
            <a:pPr>
              <a:lnSpc>
                <a:spcPct val="100000"/>
              </a:lnSpc>
            </a:pPr>
            <a:r>
              <a:rPr lang="ru-RU" sz="3600" dirty="0" smtClean="0"/>
              <a:t>КИБЕРМОШЕННИЧЕСТВО. КАКИМ ОНО БЫВАЕТ?</a:t>
            </a:r>
            <a:endParaRPr lang="ru-RU" sz="3600" dirty="0">
              <a:effectLst/>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8</a:t>
            </a:fld>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27" y="59683"/>
            <a:ext cx="5648682" cy="4888337"/>
          </a:xfrm>
          <a:prstGeom prst="rect">
            <a:avLst/>
          </a:prstGeom>
        </p:spPr>
      </p:pic>
    </p:spTree>
    <p:extLst>
      <p:ext uri="{BB962C8B-B14F-4D97-AF65-F5344CB8AC3E}">
        <p14:creationId xmlns:p14="http://schemas.microsoft.com/office/powerpoint/2010/main" val="8269469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 name="Подзаголовок 2"/>
          <p:cNvSpPr>
            <a:spLocks noGrp="1"/>
          </p:cNvSpPr>
          <p:nvPr>
            <p:ph type="subTitle" idx="1"/>
          </p:nvPr>
        </p:nvSpPr>
        <p:spPr>
          <a:xfrm>
            <a:off x="723652" y="1995487"/>
            <a:ext cx="3667595" cy="2778394"/>
          </a:xfrm>
        </p:spPr>
        <p:txBody>
          <a:bodyPr>
            <a:noAutofit/>
          </a:bodyPr>
          <a:lstStyle/>
          <a:p>
            <a:pPr fontAlgn="base"/>
            <a:r>
              <a:rPr lang="ru-RU" dirty="0"/>
              <a:t>Всегда проверяйте информацию</a:t>
            </a:r>
          </a:p>
          <a:p>
            <a:pPr fontAlgn="base"/>
            <a:r>
              <a:rPr lang="ru-RU" dirty="0"/>
              <a:t>Не переходите по неизвестным ссылкам</a:t>
            </a:r>
          </a:p>
          <a:p>
            <a:pPr fontAlgn="base"/>
            <a:r>
              <a:rPr lang="ru-RU" dirty="0"/>
              <a:t>Не перезванивайте </a:t>
            </a:r>
            <a:r>
              <a:rPr lang="en-US" dirty="0" smtClean="0"/>
              <a:t>                        </a:t>
            </a:r>
            <a:r>
              <a:rPr lang="ru-RU" dirty="0" smtClean="0"/>
              <a:t>по </a:t>
            </a:r>
            <a:r>
              <a:rPr lang="ru-RU" dirty="0"/>
              <a:t>сомнительным </a:t>
            </a:r>
            <a:r>
              <a:rPr lang="ru-RU" dirty="0" smtClean="0"/>
              <a:t>номерам</a:t>
            </a:r>
          </a:p>
          <a:p>
            <a:pPr fontAlgn="base"/>
            <a:r>
              <a:rPr lang="ru-RU" dirty="0"/>
              <a:t>Если вам сообщают, </a:t>
            </a:r>
            <a:r>
              <a:rPr lang="ru-RU" dirty="0" smtClean="0"/>
              <a:t>будто что-то </a:t>
            </a:r>
            <a:r>
              <a:rPr lang="ru-RU" dirty="0"/>
              <a:t>случилось с родственниками, срочно свяжитесь с ними </a:t>
            </a:r>
            <a:r>
              <a:rPr lang="ru-RU" dirty="0" smtClean="0"/>
              <a:t>напрямую</a:t>
            </a:r>
            <a:r>
              <a:rPr lang="ru-RU" dirty="0"/>
              <a:t/>
            </a:r>
            <a:br>
              <a:rPr lang="ru-RU" dirty="0"/>
            </a:br>
            <a:endParaRPr lang="ru-RU" dirty="0"/>
          </a:p>
        </p:txBody>
      </p:sp>
      <p:sp>
        <p:nvSpPr>
          <p:cNvPr id="78" name="Shape 78"/>
          <p:cNvSpPr txBox="1">
            <a:spLocks noGrp="1"/>
          </p:cNvSpPr>
          <p:nvPr>
            <p:ph type="title"/>
          </p:nvPr>
        </p:nvSpPr>
        <p:spPr>
          <a:xfrm>
            <a:off x="730569" y="448373"/>
            <a:ext cx="5895417" cy="1202742"/>
          </a:xfrm>
          <a:prstGeom prst="rect">
            <a:avLst/>
          </a:prstGeom>
        </p:spPr>
        <p:txBody>
          <a:bodyPr lIns="91425" tIns="91425" rIns="91425" bIns="91425" anchor="b" anchorCtr="0">
            <a:noAutofit/>
          </a:bodyPr>
          <a:lstStyle/>
          <a:p>
            <a:pPr lvl="0">
              <a:lnSpc>
                <a:spcPct val="100000"/>
              </a:lnSpc>
              <a:buClr>
                <a:srgbClr val="000000"/>
              </a:buClr>
              <a:buSzPct val="61111"/>
            </a:pPr>
            <a:r>
              <a:rPr lang="ru-RU" sz="3600" dirty="0" smtClean="0"/>
              <a:t>КАК НЕ СТАТЬ ЖЕРТВОЙ КИБЕРМОШЕННИКОВ?</a:t>
            </a:r>
            <a:endParaRPr lang="ru-RU" sz="3600" dirty="0">
              <a:solidFill>
                <a:srgbClr val="E86859"/>
              </a:solidFill>
              <a:latin typeface="Calibri" charset="0"/>
              <a:ea typeface="Calibri" charset="0"/>
              <a:cs typeface="Calibri" charset="0"/>
            </a:endParaRPr>
          </a:p>
        </p:txBody>
      </p:sp>
      <p:sp>
        <p:nvSpPr>
          <p:cNvPr id="4" name="Номер слайда 3"/>
          <p:cNvSpPr>
            <a:spLocks noGrp="1"/>
          </p:cNvSpPr>
          <p:nvPr>
            <p:ph type="sldNum" sz="quarter" idx="12"/>
          </p:nvPr>
        </p:nvSpPr>
        <p:spPr/>
        <p:txBody>
          <a:bodyPr/>
          <a:lstStyle/>
          <a:p>
            <a:fld id="{9FE97546-8787-B343-92AD-F331FD1CFF0A}" type="slidenum">
              <a:rPr lang="ru-RU" smtClean="0"/>
              <a:pPr/>
              <a:t>9</a:t>
            </a:fld>
            <a:endParaRPr lang="ru-RU" dirty="0"/>
          </a:p>
        </p:txBody>
      </p:sp>
      <p:sp>
        <p:nvSpPr>
          <p:cNvPr id="6" name="Подзаголовок 2"/>
          <p:cNvSpPr txBox="1">
            <a:spLocks/>
          </p:cNvSpPr>
          <p:nvPr/>
        </p:nvSpPr>
        <p:spPr>
          <a:xfrm>
            <a:off x="4654979" y="1995487"/>
            <a:ext cx="4038128" cy="2778394"/>
          </a:xfrm>
          <a:prstGeom prst="rect">
            <a:avLst/>
          </a:prstGeom>
        </p:spPr>
        <p:txBody>
          <a:bodyPr vert="horz" lIns="91440" tIns="45720" rIns="91440" bIns="45720" rtlCol="0">
            <a:normAutofit lnSpcReduction="10000"/>
          </a:bodyPr>
          <a:lstStyle>
            <a:lvl1pPr marL="285750" indent="-285750" algn="l" defTabSz="914400" rtl="0" eaLnBrk="1" latinLnBrk="0" hangingPunct="1">
              <a:lnSpc>
                <a:spcPct val="90000"/>
              </a:lnSpc>
              <a:spcBef>
                <a:spcPts val="1000"/>
              </a:spcBef>
              <a:buFont typeface="Arial" charset="0"/>
              <a:buChar char="•"/>
              <a:defRPr sz="1800" b="0" i="0" kern="1200">
                <a:solidFill>
                  <a:schemeClr val="tx1"/>
                </a:solidFill>
                <a:latin typeface="+mn-lt"/>
                <a:ea typeface="Calibri Light" charset="0"/>
                <a:cs typeface="Calibri Light"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fontAlgn="base"/>
            <a:r>
              <a:rPr lang="ru-RU" dirty="0"/>
              <a:t>Не </a:t>
            </a:r>
            <a:r>
              <a:rPr lang="ru-RU" dirty="0" smtClean="0"/>
              <a:t>храните данные карт</a:t>
            </a:r>
            <a:r>
              <a:rPr lang="en-US" dirty="0" smtClean="0"/>
              <a:t/>
            </a:r>
            <a:br>
              <a:rPr lang="en-US" dirty="0" smtClean="0"/>
            </a:br>
            <a:r>
              <a:rPr lang="ru-RU" dirty="0" smtClean="0"/>
              <a:t>на </a:t>
            </a:r>
            <a:r>
              <a:rPr lang="ru-RU" dirty="0"/>
              <a:t>компьютере или </a:t>
            </a:r>
            <a:r>
              <a:rPr lang="ru-RU" dirty="0" smtClean="0"/>
              <a:t>в смартфоне</a:t>
            </a:r>
            <a:endParaRPr lang="ru-RU" dirty="0"/>
          </a:p>
          <a:p>
            <a:pPr fontAlgn="base"/>
            <a:r>
              <a:rPr lang="ru-RU" dirty="0"/>
              <a:t>Не сообщайте никому личные  данные, пароли и коды</a:t>
            </a:r>
          </a:p>
          <a:p>
            <a:pPr fontAlgn="base"/>
            <a:r>
              <a:rPr lang="ru-RU" dirty="0" smtClean="0"/>
              <a:t>Установите антивирус </a:t>
            </a:r>
            <a:r>
              <a:rPr lang="en-US" dirty="0" smtClean="0"/>
              <a:t/>
            </a:r>
            <a:br>
              <a:rPr lang="en-US" dirty="0" smtClean="0"/>
            </a:br>
            <a:r>
              <a:rPr lang="ru-RU" dirty="0" smtClean="0"/>
              <a:t>на </a:t>
            </a:r>
            <a:r>
              <a:rPr lang="ru-RU" dirty="0"/>
              <a:t>компьютер себе </a:t>
            </a:r>
            <a:r>
              <a:rPr lang="en-US" dirty="0" smtClean="0"/>
              <a:t/>
            </a:r>
            <a:br>
              <a:rPr lang="en-US" dirty="0" smtClean="0"/>
            </a:br>
            <a:r>
              <a:rPr lang="ru-RU" dirty="0" smtClean="0"/>
              <a:t>и родственникам</a:t>
            </a:r>
            <a:endParaRPr lang="ru-RU" dirty="0"/>
          </a:p>
          <a:p>
            <a:pPr fontAlgn="base"/>
            <a:r>
              <a:rPr lang="ru-RU" dirty="0"/>
              <a:t>Объясните пожилым родственникам и подросткам </a:t>
            </a:r>
            <a:r>
              <a:rPr lang="en-US" dirty="0"/>
              <a:t/>
            </a:r>
            <a:br>
              <a:rPr lang="en-US" dirty="0"/>
            </a:br>
            <a:r>
              <a:rPr lang="ru-RU" dirty="0" smtClean="0"/>
              <a:t>эти </a:t>
            </a:r>
            <a:r>
              <a:rPr lang="ru-RU" dirty="0"/>
              <a:t>простые </a:t>
            </a:r>
            <a:r>
              <a:rPr lang="ru-RU" dirty="0" smtClean="0"/>
              <a:t>правила</a:t>
            </a:r>
            <a:endParaRPr lang="ru-RU" dirty="0"/>
          </a:p>
        </p:txBody>
      </p:sp>
    </p:spTree>
    <p:extLst>
      <p:ext uri="{BB962C8B-B14F-4D97-AF65-F5344CB8AC3E}">
        <p14:creationId xmlns:p14="http://schemas.microsoft.com/office/powerpoint/2010/main" val="5536408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455E03-A95A-4979-A204-BCB067DF6E75}"/>
</file>

<file path=customXml/itemProps2.xml><?xml version="1.0" encoding="utf-8"?>
<ds:datastoreItem xmlns:ds="http://schemas.openxmlformats.org/officeDocument/2006/customXml" ds:itemID="{C6FD5EF4-7D0C-4023-B53F-B59518119EBE}"/>
</file>

<file path=customXml/itemProps3.xml><?xml version="1.0" encoding="utf-8"?>
<ds:datastoreItem xmlns:ds="http://schemas.openxmlformats.org/officeDocument/2006/customXml" ds:itemID="{36368946-BB32-4700-9C01-AE91E6F11761}"/>
</file>

<file path=docProps/app.xml><?xml version="1.0" encoding="utf-8"?>
<Properties xmlns="http://schemas.openxmlformats.org/officeDocument/2006/extended-properties" xmlns:vt="http://schemas.openxmlformats.org/officeDocument/2006/docPropsVTypes">
  <Template/>
  <TotalTime>13151</TotalTime>
  <Words>1515</Words>
  <Application>Microsoft Office PowerPoint</Application>
  <PresentationFormat>Экран (16:9)</PresentationFormat>
  <Paragraphs>201</Paragraphs>
  <Slides>17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Специальное оформление</vt:lpstr>
      <vt:lpstr>ФИНАНСОВОЕ МОШЕННИЧЕСТВО</vt:lpstr>
      <vt:lpstr>КАК РАСПОЗНАТЬ МОШЕННИКА  И ЧТО ДЕЛАТЬ, ЕСЛИ ВАС ОБМАНУЛИ</vt:lpstr>
      <vt:lpstr>         ВИДЫ ФИНАНСОВОГО МОШЕННИЧЕСТВА</vt:lpstr>
      <vt:lpstr>МОШЕННИЧЕСТВО  С БАНКОВСКИМИ КАРТАМИ</vt:lpstr>
      <vt:lpstr>КАК И ГДЕ МОГУТ УКРАСТЬ ВАШИ ДАННЫЕ?</vt:lpstr>
      <vt:lpstr>КАК НЕ ПОПАСТЬСЯ</vt:lpstr>
      <vt:lpstr>С МОЕЙ КАРТЫ СПИСАЛИ ДЕНЬГИ. ЧТО ДЕЛАТЬ?</vt:lpstr>
      <vt:lpstr>КИБЕРМОШЕННИЧЕСТВО. КАКИМ ОНО БЫВАЕТ?</vt:lpstr>
      <vt:lpstr>КАК НЕ СТАТЬ ЖЕРТВОЙ КИБЕРМОШЕННИКОВ?</vt:lpstr>
      <vt:lpstr>ФИНАНСОВЫЕ ПИРАМИДЫ</vt:lpstr>
      <vt:lpstr>ПРОВЕРЬТЕ У КОМПАНИИ ЛИЦЕНЗИЮ БАНКА РОССИИ</vt:lpstr>
      <vt:lpstr>Я ВЛОЖИЛСЯ В ПИРАМИДУ       И ПРОГОРЕЛ. ЧТО ДЕЛАТЬ?</vt:lpstr>
      <vt:lpstr>МОШЕННИЧЕСТВО  НА ФИНАНСОВЫХ РЫНКАХ</vt:lpstr>
      <vt:lpstr>НЕ ПОПАДАЙТЕСЬ В СЕТИ МОШЕННИКОВ</vt:lpstr>
      <vt:lpstr>ЕСЛИ ВЫ СТАЛИ ЖЕРТВОЙ МОШЕННИЧЕСТВА  НА ФИНАНСОВЫХ РЫНКАХ</vt:lpstr>
      <vt:lpstr>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КАРМАННЫЕ ДЕНЬГИ Научите детей правильно распоряжаться финансами</dc:title>
  <cp:lastModifiedBy>Кузьмичева Светлана Александровна</cp:lastModifiedBy>
  <cp:revision>164</cp:revision>
  <dcterms:modified xsi:type="dcterms:W3CDTF">2021-05-11T13:24:14Z</dcterms:modified>
</cp:coreProperties>
</file>