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96" r:id="rId2"/>
    <p:sldId id="613" r:id="rId3"/>
    <p:sldId id="568" r:id="rId4"/>
    <p:sldId id="561" r:id="rId5"/>
    <p:sldId id="535" r:id="rId6"/>
    <p:sldId id="538" r:id="rId7"/>
    <p:sldId id="536" r:id="rId8"/>
    <p:sldId id="534" r:id="rId9"/>
    <p:sldId id="387" r:id="rId10"/>
    <p:sldId id="537" r:id="rId11"/>
    <p:sldId id="547" r:id="rId12"/>
    <p:sldId id="550" r:id="rId13"/>
    <p:sldId id="559" r:id="rId14"/>
    <p:sldId id="524" r:id="rId15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194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760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53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98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8.jpe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10.jpg"/><Relationship Id="rId4" Type="http://schemas.openxmlformats.org/officeDocument/2006/relationships/image" Target="../media/image9.emf"/><Relationship Id="rId9" Type="http://schemas.openxmlformats.org/officeDocument/2006/relationships/hyperlink" Target="http://www.mspvolga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11.png"/><Relationship Id="rId9" Type="http://schemas.openxmlformats.org/officeDocument/2006/relationships/hyperlink" Target="https://mspvolga.ru/kalendar-meropriyatiy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10.jp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396172"/>
            <a:ext cx="7477667" cy="498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благоприятных условий для осуществления деятельности </a:t>
            </a:r>
            <a:r>
              <a:rPr lang="ru-RU" sz="4400" b="1" dirty="0" err="1">
                <a:solidFill>
                  <a:srgbClr val="5B2B1C"/>
                </a:solidFill>
                <a:latin typeface="Circe Bold" panose="020B0602020203020203" pitchFamily="34" charset="-52"/>
              </a:rPr>
              <a:t>самозанятыми</a:t>
            </a:r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 гражданами"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848716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80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Мероприятия проводятся на территории городских округов: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Волгоград,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Волжский,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Камышин,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Михайловка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в период с 06.09.2021 по 10.12.2021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122" y="274814"/>
            <a:ext cx="5743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серии круглых столов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«Самозанятость – хобби или бизнес? Ниши для самозанятых и возможности развития собственного дела»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362995" y="-720195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39" y="54535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41471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180821" y="3655973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19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79" y="522750"/>
            <a:ext cx="6006485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бизнес-аккаунта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608" y="431805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6732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79" y="1031289"/>
            <a:ext cx="7812215" cy="487576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Страница в социальной сети с особым дизайном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Продвижение компании или продукта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Приобрести свою целевую аудиторию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3530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6946" y="1895024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832361" y="2578302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88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498" y="125151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Демонстрация товаров и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Эффективный маркетинг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Приобретение опыта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85713" y="4370438"/>
            <a:ext cx="1649413" cy="28611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498" y="393358"/>
            <a:ext cx="5960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участия в ярмарочных мероприятиях «Волгоград-ЭКСПО»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032" y="45930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6732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47834" y="2037552"/>
            <a:ext cx="3773062" cy="23657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867243" y="1705718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86339" y="300967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39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403910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на электронных торговых площадках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Размещение продукции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1589" y="342940"/>
            <a:ext cx="5508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размещении на электронных торговых площадках (Ярмарка мастеров и другие)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23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43322" y="2104846"/>
            <a:ext cx="3773062" cy="25473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4590" y="1787866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8461" y="2982333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4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729382" y="415479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4082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122531" y="-119014"/>
            <a:ext cx="4573125" cy="467254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478" y="1202912"/>
            <a:ext cx="6552394" cy="5679148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931" y="60850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471032" y="-1065429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26872" y="955373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20847" y="1709426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8346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8206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877" y="1149147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в выставочно-ярмарочном мероприятии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780443" y="52531"/>
            <a:ext cx="4301962" cy="439548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346254"/>
            <a:ext cx="5881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предоставлении торговых площадей на ярмарках.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538" y="416266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05069" y="679156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607680" y="192340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14365" y="874011"/>
            <a:ext cx="4124725" cy="302367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0078" y="343260"/>
            <a:ext cx="5743678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тренингов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применяющих специальный налоговый режим «Налог на профессиональный доход» в Волгоградской области.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540111" y="-85913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462520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248" y="563431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63431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7097" y="216372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078" y="1149148"/>
            <a:ext cx="6982691" cy="5497082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3400" b="1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35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08.09.2021 г. Волгоград «Техники переговоров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граждан. Эффективные способы работы с возражениями»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</a:rPr>
              <a:t>15.09.2021 г. Волгоград 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«Продвижение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в социальных сетях»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22.09.2021 г. Волгоград «Эффективные продажи. Как выявить потребности клиентов»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29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3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3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cpp34@bk.ru</a:t>
            </a:r>
            <a:endParaRPr lang="ru-RU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0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818806" y="4125349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8007" y="345951"/>
            <a:ext cx="5743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обучающих программ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Корпорации МСП для физических лиц, применяющих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447370" y="-92674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798" y="48167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39898" y="575208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6394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360" y="1487548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6400" b="1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:</a:t>
            </a:r>
            <a:r>
              <a:rPr lang="en-US" sz="8000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«Генерация бизнес-идеи»</a:t>
            </a:r>
          </a:p>
          <a:p>
            <a:pPr indent="450215" algn="l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«Самозанятость -инструкция по применению»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11.10.2021-15.10.2021г. Волгоград Азбука предпринимателя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25.10.2021-29.10.2021 г. Волгоград Школа предпринимателя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7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425993" y="4253967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7325" y="272604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роведение серии мастер-классов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«Эффективность самозанятого: как увлечения и хобби сделать собственным делом»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495018" y="-743241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931" y="617757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70537" y="572830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5" y="6892562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3D9885B-C956-49E8-A002-63F59647D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10110"/>
              </p:ext>
            </p:extLst>
          </p:nvPr>
        </p:nvGraphicFramePr>
        <p:xfrm>
          <a:off x="434110" y="2054366"/>
          <a:ext cx="6531466" cy="2846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124">
                  <a:extLst>
                    <a:ext uri="{9D8B030D-6E8A-4147-A177-3AD203B41FA5}">
                      <a16:colId xmlns:a16="http://schemas.microsoft.com/office/drawing/2014/main" xmlns="" val="406771090"/>
                    </a:ext>
                  </a:extLst>
                </a:gridCol>
                <a:gridCol w="3266386">
                  <a:extLst>
                    <a:ext uri="{9D8B030D-6E8A-4147-A177-3AD203B41FA5}">
                      <a16:colId xmlns:a16="http://schemas.microsoft.com/office/drawing/2014/main" xmlns="" val="141176715"/>
                    </a:ext>
                  </a:extLst>
                </a:gridCol>
                <a:gridCol w="2177956">
                  <a:extLst>
                    <a:ext uri="{9D8B030D-6E8A-4147-A177-3AD203B41FA5}">
                      <a16:colId xmlns:a16="http://schemas.microsoft.com/office/drawing/2014/main" xmlns="" val="1181963399"/>
                    </a:ext>
                  </a:extLst>
                </a:gridCol>
              </a:tblGrid>
              <a:tr h="3025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Дата проведения*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28214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Урюпинск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17.08.2021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851396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Михайловка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01933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Средняя Ахтуба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20.08.2021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233010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Новоаннинский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90928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08.09.2021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6965842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Камышин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860205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Калач-на Дону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7960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Фролово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22.09.2021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12780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Жирновск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2622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Котельниково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314379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Суровикино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27.09.2021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338059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Палласовке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47891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48942" y="1964114"/>
            <a:ext cx="3585477" cy="217377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422039" y="1553411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76269" y="265084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553411"/>
            <a:ext cx="6982691" cy="5534027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000000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000000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b="1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* !!!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Даты находятся на согласовании и могут быть скорректированы </a:t>
            </a: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  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7325" y="233236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цикла информационном - образователь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ных мероприятий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по актуальным вопросам ведения и развития бизнеса для физических лиц, применяющих    специальный налоговый режим «Налог на профессиональный доход» в Волгоградской области. 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425057" y="-642392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48" y="566662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/>
          <a:srcRect t="-77" r="218" b="-1"/>
          <a:stretch/>
        </p:blipFill>
        <p:spPr>
          <a:xfrm>
            <a:off x="9470537" y="5712794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A5624C8-C4B9-491C-B15C-76DDFBF7C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76942"/>
              </p:ext>
            </p:extLst>
          </p:nvPr>
        </p:nvGraphicFramePr>
        <p:xfrm>
          <a:off x="415839" y="2115332"/>
          <a:ext cx="5697917" cy="273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519">
                  <a:extLst>
                    <a:ext uri="{9D8B030D-6E8A-4147-A177-3AD203B41FA5}">
                      <a16:colId xmlns:a16="http://schemas.microsoft.com/office/drawing/2014/main" xmlns="" val="1748269333"/>
                    </a:ext>
                  </a:extLst>
                </a:gridCol>
                <a:gridCol w="3381033">
                  <a:extLst>
                    <a:ext uri="{9D8B030D-6E8A-4147-A177-3AD203B41FA5}">
                      <a16:colId xmlns:a16="http://schemas.microsoft.com/office/drawing/2014/main" xmlns="" val="3954159137"/>
                    </a:ext>
                  </a:extLst>
                </a:gridCol>
                <a:gridCol w="1872365">
                  <a:extLst>
                    <a:ext uri="{9D8B030D-6E8A-4147-A177-3AD203B41FA5}">
                      <a16:colId xmlns:a16="http://schemas.microsoft.com/office/drawing/2014/main" xmlns="" val="207091226"/>
                    </a:ext>
                  </a:extLst>
                </a:gridCol>
              </a:tblGrid>
              <a:tr h="28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72150"/>
                  </a:ext>
                </a:extLst>
              </a:tr>
              <a:tr h="140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«Ключевые ниши для старта. Опыт развития собственного дела»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7847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14.09.2021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720824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79104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«Цифровые сервисы для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38371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28.09.2021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26903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26.10.2021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106663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Самозанятость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 сельской местности»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02.09.2021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630961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53916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224118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«Участие самозанятых граждан в государственных закупках»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60398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05.10.2021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464451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1222265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18751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77818"/>
            <a:ext cx="6982691" cy="5497082"/>
          </a:xfrm>
        </p:spPr>
        <p:txBody>
          <a:bodyPr>
            <a:normAutofit fontScale="3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50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50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4300" dirty="0">
                <a:solidFill>
                  <a:srgbClr val="562212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49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49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49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49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49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13799"/>
            <a:ext cx="6982691" cy="468604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благоприятных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B2B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B2B1C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B2B1C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6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22039" y="1790585"/>
            <a:ext cx="3316599" cy="2431272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6290" y="448311"/>
            <a:ext cx="5743678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серии вебинаров</a:t>
            </a:r>
            <a:r>
              <a:rPr lang="ru-RU" sz="1600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для физических лиц, применяющих    специальный налоговый режим «Налог на профессиональный доход» в Волгоградской области.</a:t>
            </a:r>
            <a:endParaRPr lang="ru-RU" sz="1600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6495018" y="-682052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8039023" y="1289166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141004" y="2314342"/>
            <a:ext cx="2461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опытных бизнесменов.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91" y="498748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1" y="5834659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2191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27B8394-0D14-4AAB-810F-32C937F20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30380"/>
              </p:ext>
            </p:extLst>
          </p:nvPr>
        </p:nvGraphicFramePr>
        <p:xfrm>
          <a:off x="405705" y="1992232"/>
          <a:ext cx="5265422" cy="177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778">
                  <a:extLst>
                    <a:ext uri="{9D8B030D-6E8A-4147-A177-3AD203B41FA5}">
                      <a16:colId xmlns:a16="http://schemas.microsoft.com/office/drawing/2014/main" xmlns="" val="1806384714"/>
                    </a:ext>
                  </a:extLst>
                </a:gridCol>
                <a:gridCol w="3124399">
                  <a:extLst>
                    <a:ext uri="{9D8B030D-6E8A-4147-A177-3AD203B41FA5}">
                      <a16:colId xmlns:a16="http://schemas.microsoft.com/office/drawing/2014/main" xmlns="" val="1667667773"/>
                    </a:ext>
                  </a:extLst>
                </a:gridCol>
                <a:gridCol w="1730245">
                  <a:extLst>
                    <a:ext uri="{9D8B030D-6E8A-4147-A177-3AD203B41FA5}">
                      <a16:colId xmlns:a16="http://schemas.microsoft.com/office/drawing/2014/main" xmlns="" val="1577326058"/>
                    </a:ext>
                  </a:extLst>
                </a:gridCol>
              </a:tblGrid>
              <a:tr h="376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767944"/>
                  </a:ext>
                </a:extLst>
              </a:tr>
              <a:tr h="316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«Правовые основы деятельности самозанятых.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Основные факторы успешной работы»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29.07.2021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230282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19.08.2021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08213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692614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155290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630385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09.12.2021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48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711E78-1C21-4CFD-AF1F-617CACCF2AF9}"/>
</file>

<file path=customXml/itemProps2.xml><?xml version="1.0" encoding="utf-8"?>
<ds:datastoreItem xmlns:ds="http://schemas.openxmlformats.org/officeDocument/2006/customXml" ds:itemID="{7B980FB3-DCC3-42A6-BC92-AD1D940755BB}"/>
</file>

<file path=customXml/itemProps3.xml><?xml version="1.0" encoding="utf-8"?>
<ds:datastoreItem xmlns:ds="http://schemas.openxmlformats.org/officeDocument/2006/customXml" ds:itemID="{E198D5B9-F967-485C-B78C-9C8F8674DE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22908</TotalTime>
  <Words>1006</Words>
  <Application>Microsoft Office PowerPoint</Application>
  <PresentationFormat>Произвольный</PresentationFormat>
  <Paragraphs>316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829</cp:revision>
  <cp:lastPrinted>2021-07-14T06:50:42Z</cp:lastPrinted>
  <dcterms:created xsi:type="dcterms:W3CDTF">2019-04-26T08:56:54Z</dcterms:created>
  <dcterms:modified xsi:type="dcterms:W3CDTF">2021-08-11T08:35:21Z</dcterms:modified>
</cp:coreProperties>
</file>